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52"/>
  </p:notesMasterIdLst>
  <p:handoutMasterIdLst>
    <p:handoutMasterId r:id="rId53"/>
  </p:handoutMasterIdLst>
  <p:sldIdLst>
    <p:sldId id="308" r:id="rId3"/>
    <p:sldId id="256" r:id="rId4"/>
    <p:sldId id="27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9" r:id="rId51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2205" autoAdjust="0"/>
    <p:restoredTop sz="78674" autoAdjust="0"/>
  </p:normalViewPr>
  <p:slideViewPr>
    <p:cSldViewPr snapToGrid="0">
      <p:cViewPr varScale="1">
        <p:scale>
          <a:sx n="92" d="100"/>
          <a:sy n="92" d="100"/>
        </p:scale>
        <p:origin x="73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1482"/>
    </p:cViewPr>
  </p:sorter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pPr/>
              <a:t>27/06/2019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pPr/>
              <a:t>27/06/2019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74555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smtClean="0"/>
              <a:t>Area Plots</a:t>
            </a:r>
          </a:p>
          <a:p>
            <a:endParaRPr lang="en-US" u="none" dirty="0" smtClean="0"/>
          </a:p>
          <a:p>
            <a:r>
              <a:rPr lang="en-US" u="none" dirty="0" err="1" smtClean="0"/>
              <a:t>Perintah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membangun</a:t>
            </a:r>
            <a:r>
              <a:rPr lang="en-US" u="none" baseline="0" dirty="0" smtClean="0"/>
              <a:t> area plot </a:t>
            </a:r>
            <a:r>
              <a:rPr lang="en-US" u="none" baseline="0" dirty="0" err="1" smtClean="0"/>
              <a:t>dilakukan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pertama</a:t>
            </a:r>
            <a:r>
              <a:rPr lang="en-US" u="none" baseline="0" dirty="0" smtClean="0"/>
              <a:t> kali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import</a:t>
            </a:r>
          </a:p>
          <a:p>
            <a:r>
              <a:rPr lang="en-US" u="none" baseline="0" dirty="0" err="1" smtClean="0"/>
              <a:t>Kemudian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memanggil</a:t>
            </a:r>
            <a:r>
              <a:rPr lang="en-US" u="none" baseline="0" dirty="0" smtClean="0"/>
              <a:t> dataset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nama</a:t>
            </a:r>
            <a:r>
              <a:rPr lang="en-US" u="none" baseline="0" dirty="0" smtClean="0"/>
              <a:t> df_top5, </a:t>
            </a:r>
            <a:r>
              <a:rPr lang="en-US" u="none" baseline="0" dirty="0" err="1" smtClean="0"/>
              <a:t>karena</a:t>
            </a:r>
            <a:r>
              <a:rPr lang="en-US" u="none" baseline="0" dirty="0" smtClean="0"/>
              <a:t> yang </a:t>
            </a:r>
            <a:r>
              <a:rPr lang="en-US" u="none" baseline="0" dirty="0" err="1" smtClean="0"/>
              <a:t>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dibuat</a:t>
            </a:r>
            <a:r>
              <a:rPr lang="en-US" u="none" baseline="0" dirty="0" smtClean="0"/>
              <a:t> area plots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data 5 </a:t>
            </a:r>
            <a:r>
              <a:rPr lang="en-US" u="none" baseline="0" dirty="0" err="1" smtClean="0"/>
              <a:t>negara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jumlah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imigran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terbanyak</a:t>
            </a:r>
            <a:r>
              <a:rPr lang="en-US" u="none" baseline="0" dirty="0" smtClean="0"/>
              <a:t>.</a:t>
            </a:r>
          </a:p>
          <a:p>
            <a:endParaRPr lang="en-US" u="none" baseline="0" dirty="0" smtClean="0"/>
          </a:p>
          <a:p>
            <a:r>
              <a:rPr lang="en-US" u="none" baseline="0" dirty="0" smtClean="0"/>
              <a:t>Area plot </a:t>
            </a:r>
            <a:r>
              <a:rPr lang="en-US" u="none" baseline="0" dirty="0" err="1" smtClean="0"/>
              <a:t>diberi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judul</a:t>
            </a:r>
            <a:r>
              <a:rPr lang="en-US" u="none" baseline="0" dirty="0" smtClean="0"/>
              <a:t> = immigration trend of top 5 countries</a:t>
            </a:r>
          </a:p>
          <a:p>
            <a:r>
              <a:rPr lang="en-US" u="none" baseline="0" dirty="0" err="1" smtClean="0"/>
              <a:t>Sumbu</a:t>
            </a:r>
            <a:r>
              <a:rPr lang="en-US" u="none" baseline="0" dirty="0" smtClean="0"/>
              <a:t> X = </a:t>
            </a:r>
            <a:r>
              <a:rPr lang="en-US" u="none" baseline="0" dirty="0" err="1" smtClean="0"/>
              <a:t>jumlah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imigran</a:t>
            </a:r>
            <a:endParaRPr lang="en-US" u="none" baseline="0" dirty="0" smtClean="0"/>
          </a:p>
          <a:p>
            <a:r>
              <a:rPr lang="en-US" u="none" baseline="0" dirty="0" err="1" smtClean="0"/>
              <a:t>Sumbu</a:t>
            </a:r>
            <a:r>
              <a:rPr lang="en-US" u="none" baseline="0" dirty="0" smtClean="0"/>
              <a:t> Y = </a:t>
            </a:r>
            <a:r>
              <a:rPr lang="en-US" u="none" baseline="0" dirty="0" err="1" smtClean="0"/>
              <a:t>Tahun</a:t>
            </a:r>
            <a:endParaRPr lang="en-US" u="non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 smtClean="0"/>
              <a:t>Tampak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gambar</a:t>
            </a:r>
            <a:r>
              <a:rPr lang="en-US" u="none" dirty="0" smtClean="0"/>
              <a:t> </a:t>
            </a:r>
            <a:r>
              <a:rPr lang="en-US" u="none" dirty="0" err="1" smtClean="0"/>
              <a:t>hasil</a:t>
            </a:r>
            <a:r>
              <a:rPr lang="en-US" u="none" dirty="0" smtClean="0"/>
              <a:t> </a:t>
            </a:r>
            <a:r>
              <a:rPr lang="en-US" u="none" dirty="0" err="1" smtClean="0"/>
              <a:t>dalam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bentuk</a:t>
            </a:r>
            <a:r>
              <a:rPr lang="en-US" u="none" baseline="0" dirty="0" smtClean="0"/>
              <a:t> area plot.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smtClean="0"/>
              <a:t>Histograms</a:t>
            </a:r>
          </a:p>
          <a:p>
            <a:endParaRPr lang="en-US" u="none" dirty="0" smtClean="0"/>
          </a:p>
          <a:p>
            <a:r>
              <a:rPr lang="en-US" u="none" dirty="0" err="1" smtClean="0"/>
              <a:t>Versi</a:t>
            </a:r>
            <a:r>
              <a:rPr lang="en-US" u="none" dirty="0" smtClean="0"/>
              <a:t> </a:t>
            </a:r>
            <a:r>
              <a:rPr lang="en-US" u="none" dirty="0" err="1" smtClean="0"/>
              <a:t>bahasa</a:t>
            </a:r>
            <a:r>
              <a:rPr lang="en-US" u="none" dirty="0" smtClean="0"/>
              <a:t> </a:t>
            </a:r>
            <a:r>
              <a:rPr lang="en-US" u="none" dirty="0" err="1" smtClean="0"/>
              <a:t>inggris</a:t>
            </a:r>
            <a:r>
              <a:rPr lang="en-US" u="none" dirty="0" smtClean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histogram is a way of representing the frequency distribution of a variable</a:t>
            </a:r>
          </a:p>
          <a:p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735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smtClean="0"/>
              <a:t>Dataset yang </a:t>
            </a:r>
            <a:r>
              <a:rPr lang="en-US" u="none" dirty="0" err="1" smtClean="0"/>
              <a:t>digunakan</a:t>
            </a:r>
            <a:r>
              <a:rPr lang="en-US" u="none" dirty="0" smtClean="0"/>
              <a:t> </a:t>
            </a:r>
            <a:r>
              <a:rPr lang="en-US" u="none" dirty="0" err="1" smtClean="0"/>
              <a:t>untuk</a:t>
            </a:r>
            <a:r>
              <a:rPr lang="en-US" u="none" dirty="0" smtClean="0"/>
              <a:t> </a:t>
            </a:r>
            <a:r>
              <a:rPr lang="en-US" u="none" dirty="0" err="1" smtClean="0"/>
              <a:t>membuat</a:t>
            </a:r>
            <a:r>
              <a:rPr lang="en-US" u="none" baseline="0" dirty="0" smtClean="0"/>
              <a:t> histogram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data </a:t>
            </a:r>
            <a:r>
              <a:rPr lang="en-US" u="none" baseline="0" dirty="0" err="1" smtClean="0"/>
              <a:t>imigran</a:t>
            </a:r>
            <a:r>
              <a:rPr lang="en-US" u="none" baseline="0" dirty="0" smtClean="0"/>
              <a:t>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3924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smtClean="0"/>
              <a:t>Dataset </a:t>
            </a:r>
            <a:r>
              <a:rPr lang="en-US" u="none" dirty="0" err="1" smtClean="0"/>
              <a:t>diproses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mendapatkan</a:t>
            </a:r>
            <a:r>
              <a:rPr lang="en-US" u="none" baseline="0" dirty="0" smtClean="0"/>
              <a:t> total </a:t>
            </a:r>
            <a:r>
              <a:rPr lang="en-US" u="none" baseline="0" dirty="0" err="1" smtClean="0"/>
              <a:t>jumlah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imigran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tahun</a:t>
            </a:r>
            <a:r>
              <a:rPr lang="en-US" u="none" baseline="0" dirty="0" smtClean="0"/>
              <a:t> 1980 </a:t>
            </a:r>
            <a:r>
              <a:rPr lang="en-US" u="none" baseline="0" dirty="0" err="1" smtClean="0"/>
              <a:t>sampai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2013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masing-masing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negara</a:t>
            </a:r>
            <a:r>
              <a:rPr lang="en-US" u="none" baseline="0" dirty="0" smtClean="0"/>
              <a:t>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9345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smtClean="0"/>
              <a:t>Dataset </a:t>
            </a:r>
            <a:r>
              <a:rPr lang="en-US" u="none" dirty="0" err="1" smtClean="0"/>
              <a:t>diberi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nama</a:t>
            </a:r>
            <a:r>
              <a:rPr lang="en-US" u="none" baseline="0" dirty="0" smtClean="0"/>
              <a:t>: </a:t>
            </a:r>
            <a:r>
              <a:rPr lang="en-US" u="none" baseline="0" dirty="0" err="1" smtClean="0"/>
              <a:t>df_canada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8333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 smtClean="0"/>
              <a:t>Tampak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perintah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Python yang </a:t>
            </a:r>
            <a:r>
              <a:rPr lang="en-US" u="none" baseline="0" dirty="0" err="1" smtClean="0"/>
              <a:t>digunakan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membuat</a:t>
            </a:r>
            <a:r>
              <a:rPr lang="en-US" u="none" baseline="0" dirty="0" smtClean="0"/>
              <a:t> histograms.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Tampak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gambar</a:t>
            </a:r>
            <a:r>
              <a:rPr lang="en-US" u="none" baseline="0" dirty="0" smtClean="0"/>
              <a:t>, </a:t>
            </a:r>
            <a:r>
              <a:rPr lang="en-US" u="none" baseline="0" dirty="0" err="1" smtClean="0"/>
              <a:t>batang</a:t>
            </a:r>
            <a:r>
              <a:rPr lang="en-US" u="none" baseline="0" dirty="0" smtClean="0"/>
              <a:t> diagram </a:t>
            </a:r>
            <a:r>
              <a:rPr lang="en-US" u="none" baseline="0" dirty="0" err="1" smtClean="0"/>
              <a:t>tidak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sesuai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kotak</a:t>
            </a:r>
            <a:r>
              <a:rPr lang="en-US" u="none" baseline="0" dirty="0" smtClean="0"/>
              <a:t> horizontal,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mengatasinya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dapat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digunakan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fungsi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numpy</a:t>
            </a:r>
            <a:r>
              <a:rPr lang="en-US" u="none" baseline="0" dirty="0" smtClean="0"/>
              <a:t>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7205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 smtClean="0"/>
              <a:t>Perintah</a:t>
            </a:r>
            <a:r>
              <a:rPr lang="en-US" u="none" dirty="0" smtClean="0"/>
              <a:t> </a:t>
            </a:r>
            <a:r>
              <a:rPr lang="en-US" u="none" dirty="0" err="1" smtClean="0"/>
              <a:t>pada</a:t>
            </a:r>
            <a:r>
              <a:rPr lang="en-US" u="none" dirty="0" smtClean="0"/>
              <a:t> Python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dapat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ditambahkan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menggunakan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numpy</a:t>
            </a:r>
            <a:r>
              <a:rPr lang="en-US" u="none" baseline="0" dirty="0" smtClean="0"/>
              <a:t>.</a:t>
            </a:r>
          </a:p>
          <a:p>
            <a:r>
              <a:rPr lang="en-US" u="none" baseline="0" dirty="0" err="1" smtClean="0"/>
              <a:t>Perintah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numpy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digunakan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membuat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batang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diagram </a:t>
            </a:r>
            <a:r>
              <a:rPr lang="en-US" u="none" baseline="0" dirty="0" err="1" smtClean="0"/>
              <a:t>berada</a:t>
            </a:r>
            <a:r>
              <a:rPr lang="en-US" u="none" baseline="0" dirty="0" smtClean="0"/>
              <a:t> pas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kotak</a:t>
            </a:r>
            <a:r>
              <a:rPr lang="en-US" u="none" baseline="0" dirty="0" smtClean="0"/>
              <a:t> horizontal yang </a:t>
            </a:r>
            <a:r>
              <a:rPr lang="en-US" u="none" baseline="0" dirty="0" err="1" smtClean="0"/>
              <a:t>semestinya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sesuai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nilai</a:t>
            </a:r>
            <a:r>
              <a:rPr lang="en-US" u="none" baseline="0" dirty="0" smtClean="0"/>
              <a:t> (</a:t>
            </a:r>
            <a:r>
              <a:rPr lang="en-US" u="none" baseline="0" dirty="0" err="1" smtClean="0"/>
              <a:t>dalam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hal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berada</a:t>
            </a:r>
            <a:r>
              <a:rPr lang="en-US" u="none" baseline="0" dirty="0" smtClean="0"/>
              <a:t> pas/</a:t>
            </a:r>
            <a:r>
              <a:rPr lang="en-US" u="none" baseline="0" dirty="0" err="1" smtClean="0"/>
              <a:t>sesuai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jumlah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imigran</a:t>
            </a:r>
            <a:r>
              <a:rPr lang="en-US" u="none" baseline="0" dirty="0" smtClean="0"/>
              <a:t>)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696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Bar Charts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Histogram, diagram </a:t>
            </a:r>
            <a:r>
              <a:rPr lang="en-US" dirty="0" err="1" smtClean="0"/>
              <a:t>batang</a:t>
            </a:r>
            <a:r>
              <a:rPr lang="en-US" dirty="0" smtClean="0"/>
              <a:t> </a:t>
            </a:r>
            <a:r>
              <a:rPr lang="en-US" dirty="0" err="1" smtClean="0"/>
              <a:t>biasanya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membandingkan</a:t>
            </a:r>
            <a:r>
              <a:rPr lang="en-US" dirty="0" smtClean="0"/>
              <a:t> </a:t>
            </a:r>
            <a:r>
              <a:rPr lang="en-US" dirty="0" err="1" smtClean="0"/>
              <a:t>nilai-nilai</a:t>
            </a:r>
            <a:r>
              <a:rPr lang="en-US" dirty="0" smtClean="0"/>
              <a:t> </a:t>
            </a:r>
            <a:r>
              <a:rPr lang="en-US" dirty="0" err="1" smtClean="0"/>
              <a:t>variabel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 </a:t>
            </a:r>
            <a:r>
              <a:rPr lang="en-US" dirty="0" err="1" smtClean="0"/>
              <a:t>tertentu</a:t>
            </a:r>
            <a:r>
              <a:rPr lang="en-US" dirty="0" smtClean="0"/>
              <a:t>.</a:t>
            </a:r>
          </a:p>
          <a:p>
            <a:endParaRPr lang="en-US" u="none" dirty="0" smtClean="0"/>
          </a:p>
          <a:p>
            <a:endParaRPr lang="en-US" u="none" dirty="0" smtClean="0"/>
          </a:p>
          <a:p>
            <a:r>
              <a:rPr lang="en-US" u="none" dirty="0" err="1" smtClean="0"/>
              <a:t>Versi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Bahasa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Inggris</a:t>
            </a:r>
            <a:r>
              <a:rPr lang="en-US" u="none" baseline="0" dirty="0" smtClean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Unlike Histogram, a bar chart is commonly used to compare the values of a variable at a given point in time.</a:t>
            </a:r>
          </a:p>
          <a:p>
            <a:endParaRPr lang="en-US" u="none" baseline="0" dirty="0" smtClean="0"/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9103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Dataset – recap</a:t>
            </a:r>
          </a:p>
          <a:p>
            <a:endParaRPr lang="en-US" u="none" dirty="0" smtClean="0"/>
          </a:p>
          <a:p>
            <a:r>
              <a:rPr lang="en-US" u="none" dirty="0" smtClean="0"/>
              <a:t>Dataset yang </a:t>
            </a:r>
            <a:r>
              <a:rPr lang="en-US" u="none" dirty="0" err="1" smtClean="0"/>
              <a:t>digunakan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membuat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contoh</a:t>
            </a:r>
            <a:r>
              <a:rPr lang="en-US" u="none" baseline="0" dirty="0" smtClean="0"/>
              <a:t> bar charts.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37420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Visualisasi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Python: Area Plots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09135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smtClean="0"/>
              <a:t>Dataset </a:t>
            </a:r>
            <a:r>
              <a:rPr lang="en-US" u="none" dirty="0" err="1" smtClean="0"/>
              <a:t>diproses</a:t>
            </a:r>
            <a:r>
              <a:rPr lang="en-US" u="none" dirty="0" smtClean="0"/>
              <a:t> </a:t>
            </a:r>
            <a:r>
              <a:rPr lang="en-US" u="none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nama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negara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jumlah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imigran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masing-masing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negara</a:t>
            </a:r>
            <a:r>
              <a:rPr lang="en-US" u="none" baseline="0" dirty="0" smtClean="0"/>
              <a:t>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00905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smtClean="0"/>
              <a:t>Dataset </a:t>
            </a:r>
            <a:r>
              <a:rPr lang="en-US" u="none" dirty="0" err="1" smtClean="0"/>
              <a:t>diberi</a:t>
            </a:r>
            <a:r>
              <a:rPr lang="en-US" u="none" dirty="0" smtClean="0"/>
              <a:t> </a:t>
            </a:r>
            <a:r>
              <a:rPr lang="en-US" u="none" dirty="0" err="1" smtClean="0"/>
              <a:t>nama</a:t>
            </a:r>
            <a:r>
              <a:rPr lang="en-US" u="none" dirty="0" smtClean="0"/>
              <a:t> </a:t>
            </a:r>
            <a:r>
              <a:rPr lang="en-US" b="1" u="none" dirty="0" err="1" smtClean="0"/>
              <a:t>df_canada</a:t>
            </a:r>
            <a:endParaRPr lang="id-ID" b="1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3490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 smtClean="0"/>
              <a:t>Perintah</a:t>
            </a:r>
            <a:r>
              <a:rPr lang="en-US" u="none" dirty="0" smtClean="0"/>
              <a:t> python yang </a:t>
            </a:r>
            <a:r>
              <a:rPr lang="en-US" u="none" dirty="0" err="1" smtClean="0"/>
              <a:t>digunakan</a:t>
            </a:r>
            <a:r>
              <a:rPr lang="en-US" u="none" dirty="0" smtClean="0"/>
              <a:t> </a:t>
            </a:r>
            <a:r>
              <a:rPr lang="en-US" u="none" dirty="0" err="1" smtClean="0"/>
              <a:t>untuk</a:t>
            </a:r>
            <a:r>
              <a:rPr lang="en-US" u="none" dirty="0" smtClean="0"/>
              <a:t> </a:t>
            </a:r>
            <a:r>
              <a:rPr lang="en-US" u="none" dirty="0" err="1" smtClean="0"/>
              <a:t>membuat</a:t>
            </a:r>
            <a:r>
              <a:rPr lang="en-US" u="none" dirty="0" smtClean="0"/>
              <a:t> bar charts.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1925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 smtClean="0"/>
              <a:t>Tampak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gambar</a:t>
            </a:r>
            <a:r>
              <a:rPr lang="en-US" u="none" baseline="0" dirty="0" smtClean="0"/>
              <a:t> bar charts </a:t>
            </a:r>
            <a:r>
              <a:rPr lang="en-US" u="none" baseline="0" dirty="0" err="1" smtClean="0"/>
              <a:t>hasil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perintah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python </a:t>
            </a:r>
            <a:r>
              <a:rPr lang="en-US" u="none" baseline="0" dirty="0" err="1" smtClean="0"/>
              <a:t>di</a:t>
            </a:r>
            <a:r>
              <a:rPr lang="en-US" u="none" baseline="0" dirty="0" smtClean="0"/>
              <a:t> slide </a:t>
            </a:r>
            <a:r>
              <a:rPr lang="en-US" u="none" baseline="0" dirty="0" err="1" smtClean="0"/>
              <a:t>sebelumnya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88612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 smtClean="0"/>
              <a:t>Pie Charts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Adalah</a:t>
            </a:r>
            <a:r>
              <a:rPr lang="en-US" u="none" baseline="0" dirty="0" smtClean="0"/>
              <a:t> diagram yang </a:t>
            </a:r>
            <a:r>
              <a:rPr lang="en-US" u="none" baseline="0" dirty="0" err="1" smtClean="0"/>
              <a:t>digambar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dalam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lingkaran</a:t>
            </a:r>
            <a:r>
              <a:rPr lang="en-US" u="none" baseline="0" dirty="0" smtClean="0"/>
              <a:t> yang </a:t>
            </a:r>
            <a:r>
              <a:rPr lang="en-US" u="none" baseline="0" dirty="0" err="1" smtClean="0"/>
              <a:t>dibagi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berdasarkan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prosentase</a:t>
            </a:r>
            <a:r>
              <a:rPr lang="en-US" u="none" baseline="0" dirty="0" smtClean="0"/>
              <a:t>/</a:t>
            </a:r>
            <a:r>
              <a:rPr lang="en-US" u="none" baseline="0" dirty="0" err="1" smtClean="0"/>
              <a:t>jumlah</a:t>
            </a:r>
            <a:r>
              <a:rPr lang="en-US" u="none" baseline="0" dirty="0" smtClean="0"/>
              <a:t> data yang </a:t>
            </a:r>
            <a:r>
              <a:rPr lang="en-US" u="none" baseline="0" dirty="0" err="1" smtClean="0"/>
              <a:t>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representasikan</a:t>
            </a:r>
            <a:r>
              <a:rPr lang="en-US" u="none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7628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Dataset – recap</a:t>
            </a:r>
          </a:p>
          <a:p>
            <a:endParaRPr lang="en-US" u="none" dirty="0" smtClean="0"/>
          </a:p>
          <a:p>
            <a:r>
              <a:rPr lang="en-US" u="none" dirty="0" smtClean="0"/>
              <a:t>Dataset yang </a:t>
            </a:r>
            <a:r>
              <a:rPr lang="en-US" u="none" dirty="0" err="1" smtClean="0"/>
              <a:t>digunakan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membuat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contoh</a:t>
            </a:r>
            <a:r>
              <a:rPr lang="en-US" u="none" baseline="0" dirty="0" smtClean="0"/>
              <a:t> pie charts.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184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smtClean="0"/>
              <a:t>Dataset </a:t>
            </a:r>
            <a:r>
              <a:rPr lang="en-US" u="none" dirty="0" err="1" smtClean="0"/>
              <a:t>diproses</a:t>
            </a:r>
            <a:r>
              <a:rPr lang="en-US" u="none" dirty="0" smtClean="0"/>
              <a:t> </a:t>
            </a:r>
            <a:r>
              <a:rPr lang="en-US" u="none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nama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negara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jumlah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imigran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masing-masing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negara</a:t>
            </a:r>
            <a:r>
              <a:rPr lang="en-US" u="none" baseline="0" dirty="0" smtClean="0"/>
              <a:t>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66474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smtClean="0"/>
              <a:t>Dataset </a:t>
            </a:r>
            <a:r>
              <a:rPr lang="en-US" u="none" dirty="0" err="1" smtClean="0"/>
              <a:t>diberi</a:t>
            </a:r>
            <a:r>
              <a:rPr lang="en-US" u="none" dirty="0" smtClean="0"/>
              <a:t> </a:t>
            </a:r>
            <a:r>
              <a:rPr lang="en-US" u="none" dirty="0" err="1" smtClean="0"/>
              <a:t>nama</a:t>
            </a:r>
            <a:r>
              <a:rPr lang="en-US" u="none" dirty="0" smtClean="0"/>
              <a:t> </a:t>
            </a:r>
            <a:r>
              <a:rPr lang="en-US" b="1" u="none" dirty="0" err="1" smtClean="0"/>
              <a:t>df_canada</a:t>
            </a:r>
            <a:endParaRPr lang="id-ID" b="1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42205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 smtClean="0"/>
              <a:t>Perintah</a:t>
            </a:r>
            <a:r>
              <a:rPr lang="en-US" u="none" dirty="0" smtClean="0"/>
              <a:t> python </a:t>
            </a:r>
            <a:r>
              <a:rPr lang="en-US" u="none" dirty="0" err="1" smtClean="0"/>
              <a:t>dengan</a:t>
            </a:r>
            <a:r>
              <a:rPr lang="en-US" u="none" dirty="0" smtClean="0"/>
              <a:t> pandas </a:t>
            </a:r>
            <a:r>
              <a:rPr lang="en-US" u="none" dirty="0" err="1" smtClean="0"/>
              <a:t>ini</a:t>
            </a:r>
            <a:r>
              <a:rPr lang="en-US" u="none" dirty="0" smtClean="0"/>
              <a:t> </a:t>
            </a:r>
            <a:r>
              <a:rPr lang="en-US" u="none" dirty="0" err="1" smtClean="0"/>
              <a:t>digunakan</a:t>
            </a:r>
            <a:r>
              <a:rPr lang="en-US" u="none" dirty="0" smtClean="0"/>
              <a:t> </a:t>
            </a:r>
            <a:r>
              <a:rPr lang="en-US" u="none" dirty="0" err="1" smtClean="0"/>
              <a:t>untuk</a:t>
            </a:r>
            <a:r>
              <a:rPr lang="en-US" u="none" dirty="0" smtClean="0"/>
              <a:t> </a:t>
            </a:r>
            <a:r>
              <a:rPr lang="en-US" u="none" dirty="0" err="1" smtClean="0"/>
              <a:t>mengelompokkan</a:t>
            </a:r>
            <a:r>
              <a:rPr lang="en-US" u="none" dirty="0" smtClean="0"/>
              <a:t> data </a:t>
            </a:r>
            <a:r>
              <a:rPr lang="en-US" u="none" dirty="0" err="1" smtClean="0"/>
              <a:t>berdasarkan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kondisi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tertentu</a:t>
            </a:r>
            <a:r>
              <a:rPr lang="en-US" u="none" baseline="0" dirty="0" smtClean="0"/>
              <a:t>.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contoh</a:t>
            </a:r>
            <a:r>
              <a:rPr lang="en-US" u="none" baseline="0" dirty="0" smtClean="0"/>
              <a:t>, </a:t>
            </a:r>
            <a:r>
              <a:rPr lang="en-US" u="none" baseline="0" dirty="0" err="1" smtClean="0"/>
              <a:t>dikelompokkan</a:t>
            </a:r>
            <a:r>
              <a:rPr lang="en-US" u="none" baseline="0" dirty="0" smtClean="0"/>
              <a:t> data </a:t>
            </a:r>
            <a:r>
              <a:rPr lang="en-US" u="none" baseline="0" dirty="0" err="1" smtClean="0"/>
              <a:t>berdasarkan</a:t>
            </a:r>
            <a:r>
              <a:rPr lang="en-US" u="none" baseline="0" dirty="0" smtClean="0"/>
              <a:t> “continent”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82515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 smtClean="0"/>
              <a:t>Perintah</a:t>
            </a:r>
            <a:r>
              <a:rPr lang="en-US" u="none" dirty="0" smtClean="0"/>
              <a:t> </a:t>
            </a:r>
            <a:r>
              <a:rPr lang="en-US" u="none" dirty="0" err="1" smtClean="0"/>
              <a:t>pada</a:t>
            </a:r>
            <a:r>
              <a:rPr lang="en-US" u="none" dirty="0" smtClean="0"/>
              <a:t> Python</a:t>
            </a:r>
            <a:r>
              <a:rPr lang="en-US" u="none" baseline="0" dirty="0" smtClean="0"/>
              <a:t> yang </a:t>
            </a:r>
            <a:r>
              <a:rPr lang="en-US" u="none" baseline="0" dirty="0" err="1" smtClean="0"/>
              <a:t>digunakan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membuat</a:t>
            </a:r>
            <a:r>
              <a:rPr lang="en-US" u="none" baseline="0" dirty="0" smtClean="0"/>
              <a:t> pie charts.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5921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80065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 smtClean="0"/>
              <a:t>Tampak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gambar</a:t>
            </a:r>
            <a:r>
              <a:rPr lang="en-US" u="none" baseline="0" dirty="0" smtClean="0"/>
              <a:t> pie charts </a:t>
            </a:r>
            <a:r>
              <a:rPr lang="en-US" u="none" baseline="0" dirty="0" err="1" smtClean="0"/>
              <a:t>hasil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perintah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python.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65908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 smtClean="0"/>
              <a:t>Tampak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gambar</a:t>
            </a:r>
            <a:r>
              <a:rPr lang="en-US" u="none" baseline="0" dirty="0" smtClean="0"/>
              <a:t> pie charts </a:t>
            </a:r>
            <a:r>
              <a:rPr lang="en-US" u="none" baseline="0" dirty="0" err="1" smtClean="0"/>
              <a:t>dapat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dibuat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dalam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bentuk</a:t>
            </a:r>
            <a:r>
              <a:rPr lang="en-US" u="none" baseline="0" dirty="0" smtClean="0"/>
              <a:t> yang </a:t>
            </a:r>
            <a:r>
              <a:rPr lang="en-US" u="none" baseline="0" dirty="0" err="1" smtClean="0"/>
              <a:t>berbeda</a:t>
            </a:r>
            <a:r>
              <a:rPr lang="en-US" u="none" baseline="0" dirty="0" smtClean="0"/>
              <a:t>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68602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 smtClean="0"/>
              <a:t>Box Plots</a:t>
            </a:r>
          </a:p>
          <a:p>
            <a:endParaRPr lang="en-US" u="none" baseline="0" dirty="0" smtClean="0"/>
          </a:p>
          <a:p>
            <a:r>
              <a:rPr lang="en-US" u="none" baseline="0" dirty="0" smtClean="0"/>
              <a:t>Box plot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cara</a:t>
            </a:r>
            <a:r>
              <a:rPr lang="en-US" u="none" baseline="0" dirty="0" smtClean="0"/>
              <a:t> yang </a:t>
            </a:r>
            <a:r>
              <a:rPr lang="en-US" u="none" baseline="0" dirty="0" err="1" smtClean="0"/>
              <a:t>secara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statistik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mewakili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distribusi</a:t>
            </a:r>
            <a:r>
              <a:rPr lang="en-US" u="none" baseline="0" dirty="0" smtClean="0"/>
              <a:t> data yang </a:t>
            </a:r>
            <a:r>
              <a:rPr lang="en-US" u="none" baseline="0" dirty="0" err="1" smtClean="0"/>
              <a:t>diberikan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melalui</a:t>
            </a:r>
            <a:r>
              <a:rPr lang="en-US" u="none" baseline="0" dirty="0" smtClean="0"/>
              <a:t> lima </a:t>
            </a:r>
            <a:r>
              <a:rPr lang="en-US" u="none" baseline="0" dirty="0" err="1" smtClean="0"/>
              <a:t>dimensi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utama</a:t>
            </a:r>
            <a:r>
              <a:rPr lang="en-US" u="none" baseline="0" dirty="0" smtClean="0"/>
              <a:t>.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Dimensi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pertama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minimum, yang </a:t>
            </a:r>
            <a:r>
              <a:rPr lang="en-US" u="none" baseline="0" dirty="0" err="1" smtClean="0"/>
              <a:t>merupakan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angka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terkecil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dalam</a:t>
            </a:r>
            <a:r>
              <a:rPr lang="en-US" u="none" baseline="0" dirty="0" smtClean="0"/>
              <a:t> data yang </a:t>
            </a:r>
            <a:r>
              <a:rPr lang="en-US" u="none" baseline="0" dirty="0" err="1" smtClean="0"/>
              <a:t>diurutkan</a:t>
            </a:r>
            <a:r>
              <a:rPr lang="en-US" u="none" baseline="0" dirty="0" smtClean="0"/>
              <a:t>.</a:t>
            </a:r>
          </a:p>
          <a:p>
            <a:r>
              <a:rPr lang="en-US" u="none" baseline="0" dirty="0" err="1" smtClean="0"/>
              <a:t>Dimensi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kedua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kuartil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pertama</a:t>
            </a:r>
            <a:r>
              <a:rPr lang="en-US" u="none" baseline="0" dirty="0" smtClean="0"/>
              <a:t>, yang </a:t>
            </a:r>
            <a:r>
              <a:rPr lang="en-US" u="none" baseline="0" dirty="0" err="1" smtClean="0"/>
              <a:t>merupakan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titik</a:t>
            </a:r>
            <a:r>
              <a:rPr lang="en-US" u="none" baseline="0" dirty="0" smtClean="0"/>
              <a:t> 25%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jalan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melalui</a:t>
            </a:r>
            <a:r>
              <a:rPr lang="en-US" u="none" baseline="0" dirty="0" smtClean="0"/>
              <a:t> data yang </a:t>
            </a:r>
            <a:r>
              <a:rPr lang="en-US" u="none" baseline="0" dirty="0" err="1" smtClean="0"/>
              <a:t>diurutkan</a:t>
            </a:r>
            <a:r>
              <a:rPr lang="en-US" u="none" baseline="0" dirty="0" smtClean="0"/>
              <a:t>.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kata</a:t>
            </a:r>
            <a:r>
              <a:rPr lang="en-US" u="none" baseline="0" dirty="0" smtClean="0"/>
              <a:t> lain, </a:t>
            </a:r>
            <a:r>
              <a:rPr lang="en-US" u="none" baseline="0" dirty="0" err="1" smtClean="0"/>
              <a:t>seperempat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titik</a:t>
            </a:r>
            <a:r>
              <a:rPr lang="en-US" u="none" baseline="0" dirty="0" smtClean="0"/>
              <a:t> data </a:t>
            </a:r>
            <a:r>
              <a:rPr lang="en-US" u="none" baseline="0" dirty="0" err="1" smtClean="0"/>
              <a:t>kurang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nilai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ini</a:t>
            </a:r>
            <a:r>
              <a:rPr lang="en-US" u="none" baseline="0" dirty="0" smtClean="0"/>
              <a:t>.</a:t>
            </a:r>
          </a:p>
          <a:p>
            <a:r>
              <a:rPr lang="en-US" u="none" baseline="0" dirty="0" err="1" smtClean="0"/>
              <a:t>Dimensi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ketiga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median, yang </a:t>
            </a:r>
            <a:r>
              <a:rPr lang="en-US" u="none" baseline="0" dirty="0" err="1" smtClean="0"/>
              <a:t>merupakan</a:t>
            </a:r>
            <a:r>
              <a:rPr lang="en-US" u="none" baseline="0" dirty="0" smtClean="0"/>
              <a:t> median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data yang </a:t>
            </a:r>
            <a:r>
              <a:rPr lang="en-US" u="none" baseline="0" dirty="0" err="1" smtClean="0"/>
              <a:t>diurutkan</a:t>
            </a:r>
            <a:r>
              <a:rPr lang="en-US" u="none" baseline="0" dirty="0" smtClean="0"/>
              <a:t>.</a:t>
            </a:r>
          </a:p>
          <a:p>
            <a:r>
              <a:rPr lang="en-US" u="none" baseline="0" dirty="0" err="1" smtClean="0"/>
              <a:t>Dimensi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keempat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kuartil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ketiga</a:t>
            </a:r>
            <a:r>
              <a:rPr lang="en-US" u="none" baseline="0" dirty="0" smtClean="0"/>
              <a:t>, yang </a:t>
            </a:r>
            <a:r>
              <a:rPr lang="en-US" u="none" baseline="0" dirty="0" err="1" smtClean="0"/>
              <a:t>merupakan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titik</a:t>
            </a:r>
            <a:r>
              <a:rPr lang="en-US" u="none" baseline="0" dirty="0" smtClean="0"/>
              <a:t> 75%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jalan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melalui</a:t>
            </a:r>
            <a:r>
              <a:rPr lang="en-US" u="none" baseline="0" dirty="0" smtClean="0"/>
              <a:t> data yang </a:t>
            </a:r>
            <a:r>
              <a:rPr lang="en-US" u="none" baseline="0" dirty="0" err="1" smtClean="0"/>
              <a:t>diurutkan</a:t>
            </a:r>
            <a:r>
              <a:rPr lang="en-US" u="none" baseline="0" dirty="0" smtClean="0"/>
              <a:t>.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kata</a:t>
            </a:r>
            <a:r>
              <a:rPr lang="en-US" u="none" baseline="0" dirty="0" smtClean="0"/>
              <a:t> lain, </a:t>
            </a:r>
            <a:r>
              <a:rPr lang="en-US" u="none" baseline="0" dirty="0" err="1" smtClean="0"/>
              <a:t>tiga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perempat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titik</a:t>
            </a:r>
            <a:r>
              <a:rPr lang="en-US" u="none" baseline="0" dirty="0" smtClean="0"/>
              <a:t> data </a:t>
            </a:r>
            <a:r>
              <a:rPr lang="en-US" u="none" baseline="0" dirty="0" err="1" smtClean="0"/>
              <a:t>kurang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nilai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ini</a:t>
            </a:r>
            <a:r>
              <a:rPr lang="en-US" u="none" baseline="0" dirty="0" smtClean="0"/>
              <a:t>. </a:t>
            </a:r>
          </a:p>
          <a:p>
            <a:r>
              <a:rPr lang="en-US" u="none" baseline="0" dirty="0" err="1" smtClean="0"/>
              <a:t>Dimensi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terakhir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maksimum</a:t>
            </a:r>
            <a:r>
              <a:rPr lang="en-US" u="none" baseline="0" dirty="0" smtClean="0"/>
              <a:t>, yang </a:t>
            </a:r>
            <a:r>
              <a:rPr lang="en-US" u="none" baseline="0" dirty="0" err="1" smtClean="0"/>
              <a:t>merupakan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angka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tertinggi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dalam</a:t>
            </a:r>
            <a:r>
              <a:rPr lang="en-US" u="none" baseline="0" dirty="0" smtClean="0"/>
              <a:t> data yang </a:t>
            </a:r>
            <a:r>
              <a:rPr lang="en-US" u="none" baseline="0" dirty="0" err="1" smtClean="0"/>
              <a:t>diurutkan</a:t>
            </a:r>
            <a:r>
              <a:rPr lang="en-US" u="none" baseline="0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01117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Dataset – recap</a:t>
            </a:r>
          </a:p>
          <a:p>
            <a:endParaRPr lang="en-US" u="none" dirty="0" smtClean="0"/>
          </a:p>
          <a:p>
            <a:r>
              <a:rPr lang="en-US" u="none" dirty="0" smtClean="0"/>
              <a:t>Dataset yang </a:t>
            </a:r>
            <a:r>
              <a:rPr lang="en-US" u="none" dirty="0" err="1" smtClean="0"/>
              <a:t>digunakan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membuat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contoh</a:t>
            </a:r>
            <a:r>
              <a:rPr lang="en-US" u="none" baseline="0" dirty="0" smtClean="0"/>
              <a:t> box plots.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46977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smtClean="0"/>
              <a:t>Dataset </a:t>
            </a:r>
            <a:r>
              <a:rPr lang="en-US" u="none" dirty="0" err="1" smtClean="0"/>
              <a:t>diproses</a:t>
            </a:r>
            <a:r>
              <a:rPr lang="en-US" u="none" dirty="0" smtClean="0"/>
              <a:t> </a:t>
            </a:r>
            <a:r>
              <a:rPr lang="en-US" u="none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nama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negara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jumlah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imigran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masing-masing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negara</a:t>
            </a:r>
            <a:r>
              <a:rPr lang="en-US" u="none" baseline="0" dirty="0" smtClean="0"/>
              <a:t>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72826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smtClean="0"/>
              <a:t>Dataset </a:t>
            </a:r>
            <a:r>
              <a:rPr lang="en-US" u="none" dirty="0" err="1" smtClean="0"/>
              <a:t>diberi</a:t>
            </a:r>
            <a:r>
              <a:rPr lang="en-US" u="none" dirty="0" smtClean="0"/>
              <a:t> </a:t>
            </a:r>
            <a:r>
              <a:rPr lang="en-US" u="none" dirty="0" err="1" smtClean="0"/>
              <a:t>nama</a:t>
            </a:r>
            <a:r>
              <a:rPr lang="en-US" u="none" dirty="0" smtClean="0"/>
              <a:t> </a:t>
            </a:r>
            <a:r>
              <a:rPr lang="en-US" b="1" u="none" dirty="0" err="1" smtClean="0"/>
              <a:t>df_canada</a:t>
            </a:r>
            <a:endParaRPr lang="id-ID" b="1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476605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 smtClean="0"/>
              <a:t>Perintah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Python yang </a:t>
            </a:r>
            <a:r>
              <a:rPr lang="en-US" u="none" baseline="0" dirty="0" err="1" smtClean="0"/>
              <a:t>digunakan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membuat</a:t>
            </a:r>
            <a:r>
              <a:rPr lang="en-US" u="none" baseline="0" dirty="0" smtClean="0"/>
              <a:t> box plots.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83184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 smtClean="0"/>
              <a:t>Tampak</a:t>
            </a:r>
            <a:r>
              <a:rPr lang="en-US" u="none" dirty="0" smtClean="0"/>
              <a:t> </a:t>
            </a:r>
            <a:r>
              <a:rPr lang="en-US" u="none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gambar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hasil</a:t>
            </a:r>
            <a:r>
              <a:rPr lang="en-US" u="none" baseline="0" dirty="0" smtClean="0"/>
              <a:t> box plots </a:t>
            </a:r>
            <a:r>
              <a:rPr lang="en-US" u="none" baseline="0" dirty="0" err="1" smtClean="0"/>
              <a:t>berdasarkan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perintah</a:t>
            </a:r>
            <a:r>
              <a:rPr lang="en-US" u="none" baseline="0" dirty="0" smtClean="0"/>
              <a:t> Python.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10962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 smtClean="0"/>
              <a:t>Scatter Plots</a:t>
            </a:r>
          </a:p>
          <a:p>
            <a:endParaRPr lang="en-US" u="none" baseline="0" dirty="0" smtClean="0"/>
          </a:p>
          <a:p>
            <a:r>
              <a:rPr lang="en-US" u="none" baseline="0" dirty="0" smtClean="0"/>
              <a:t>Scatter plots (diagram </a:t>
            </a:r>
            <a:r>
              <a:rPr lang="en-US" u="none" baseline="0" dirty="0" err="1" smtClean="0"/>
              <a:t>sebaran</a:t>
            </a:r>
            <a:r>
              <a:rPr lang="en-US" u="none" baseline="0" dirty="0" smtClean="0"/>
              <a:t>)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jenis</a:t>
            </a:r>
            <a:r>
              <a:rPr lang="en-US" u="none" baseline="0" dirty="0" smtClean="0"/>
              <a:t> plot yang </a:t>
            </a:r>
            <a:r>
              <a:rPr lang="en-US" u="none" baseline="0" dirty="0" err="1" smtClean="0"/>
              <a:t>menampilkan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nilai</a:t>
            </a:r>
            <a:r>
              <a:rPr lang="en-US" u="none" baseline="0" dirty="0" smtClean="0"/>
              <a:t> yang </a:t>
            </a:r>
            <a:r>
              <a:rPr lang="en-US" u="none" baseline="0" dirty="0" err="1" smtClean="0"/>
              <a:t>berkaitan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biasanya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dua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variabel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terhadap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satu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sama</a:t>
            </a:r>
            <a:r>
              <a:rPr lang="en-US" u="none" baseline="0" dirty="0" smtClean="0"/>
              <a:t> lain.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Biasanya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variabel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dependen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diplot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terhadap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variabel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independen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menentukan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apakah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korelasi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antara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kedua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variabel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tersebut</a:t>
            </a:r>
            <a:r>
              <a:rPr lang="en-US" u="none" baseline="0" dirty="0" smtClean="0"/>
              <a:t>.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Sebagai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contoh</a:t>
            </a:r>
            <a:r>
              <a:rPr lang="en-US" u="none" baseline="0" dirty="0" smtClean="0"/>
              <a:t>, </a:t>
            </a:r>
            <a:r>
              <a:rPr lang="en-US" u="none" baseline="0" dirty="0" err="1" smtClean="0"/>
              <a:t>di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sini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sebaran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pendapatan</a:t>
            </a:r>
            <a:r>
              <a:rPr lang="en-US" u="none" baseline="0" dirty="0" smtClean="0"/>
              <a:t> versus </a:t>
            </a:r>
            <a:r>
              <a:rPr lang="en-US" u="none" baseline="0" dirty="0" err="1" smtClean="0"/>
              <a:t>pendidikan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melihat</a:t>
            </a:r>
            <a:r>
              <a:rPr lang="en-US" u="none" baseline="0" dirty="0" smtClean="0"/>
              <a:t> data yang </a:t>
            </a:r>
            <a:r>
              <a:rPr lang="en-US" u="none" baseline="0" dirty="0" err="1" smtClean="0"/>
              <a:t>diplot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dapat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disimpulkan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bahwa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seseorang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pendidikan</a:t>
            </a:r>
            <a:r>
              <a:rPr lang="en-US" u="none" baseline="0" dirty="0" smtClean="0"/>
              <a:t> yang </a:t>
            </a:r>
            <a:r>
              <a:rPr lang="en-US" u="none" baseline="0" dirty="0" err="1" smtClean="0"/>
              <a:t>lebih</a:t>
            </a:r>
            <a:r>
              <a:rPr lang="en-US" u="none" baseline="0" dirty="0" smtClean="0"/>
              <a:t> lama </a:t>
            </a:r>
            <a:r>
              <a:rPr lang="en-US" u="none" baseline="0" dirty="0" err="1" smtClean="0"/>
              <a:t>cenderung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memperoleh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pendapatan</a:t>
            </a:r>
            <a:r>
              <a:rPr lang="en-US" u="none" baseline="0" dirty="0" smtClean="0"/>
              <a:t> yang </a:t>
            </a:r>
            <a:r>
              <a:rPr lang="en-US" u="none" baseline="0" dirty="0" err="1" smtClean="0"/>
              <a:t>lebih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tinggi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individu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pendidikan</a:t>
            </a:r>
            <a:r>
              <a:rPr lang="en-US" u="none" baseline="0" dirty="0" smtClean="0"/>
              <a:t> yang </a:t>
            </a:r>
            <a:r>
              <a:rPr lang="en-US" u="none" baseline="0" dirty="0" err="1" smtClean="0"/>
              <a:t>lebih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sedikit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tahun</a:t>
            </a:r>
            <a:r>
              <a:rPr lang="en-US" u="none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97357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Dataset – recap</a:t>
            </a:r>
          </a:p>
          <a:p>
            <a:endParaRPr lang="en-US" u="none" dirty="0" smtClean="0"/>
          </a:p>
          <a:p>
            <a:r>
              <a:rPr lang="en-US" u="none" dirty="0" smtClean="0"/>
              <a:t>Dataset yang </a:t>
            </a:r>
            <a:r>
              <a:rPr lang="en-US" u="none" dirty="0" err="1" smtClean="0"/>
              <a:t>digunakan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membuat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contoh</a:t>
            </a:r>
            <a:r>
              <a:rPr lang="en-US" u="none" baseline="0" dirty="0" smtClean="0"/>
              <a:t> scatter plots.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9336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Area Plots</a:t>
            </a:r>
          </a:p>
          <a:p>
            <a:pPr marL="393700" indent="-393700">
              <a:buFont typeface="Arial" pitchFamily="34" charset="0"/>
              <a:buChar char="•"/>
            </a:pPr>
            <a:r>
              <a:rPr lang="en-US" dirty="0" err="1" smtClean="0"/>
              <a:t>Dikenal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diagram area (area chart)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grafik</a:t>
            </a:r>
            <a:r>
              <a:rPr lang="en-US" dirty="0" smtClean="0"/>
              <a:t> area (area graph)</a:t>
            </a:r>
          </a:p>
          <a:p>
            <a:pPr marL="393700" indent="-393700">
              <a:buFont typeface="Arial" pitchFamily="34" charset="0"/>
              <a:buChar char="•"/>
            </a:pPr>
            <a:r>
              <a:rPr lang="en-US" dirty="0" err="1" smtClean="0"/>
              <a:t>biasanya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mewakili</a:t>
            </a:r>
            <a:r>
              <a:rPr lang="en-US" dirty="0" smtClean="0"/>
              <a:t> total </a:t>
            </a:r>
            <a:r>
              <a:rPr lang="en-US" dirty="0" err="1" smtClean="0"/>
              <a:t>terakumulasi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angka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persentase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endParaRPr lang="en-US" dirty="0" smtClean="0"/>
          </a:p>
          <a:p>
            <a:pPr marL="393700" indent="-393700">
              <a:buFont typeface="Arial" pitchFamily="34" charset="0"/>
              <a:buChar char="•"/>
            </a:pPr>
            <a:r>
              <a:rPr lang="en-US" dirty="0" err="1" smtClean="0"/>
              <a:t>Didasari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line plots</a:t>
            </a:r>
          </a:p>
          <a:p>
            <a:endParaRPr lang="en-US" u="sng" dirty="0" smtClean="0"/>
          </a:p>
          <a:p>
            <a:endParaRPr lang="en-US" u="none" dirty="0" smtClean="0"/>
          </a:p>
          <a:p>
            <a:r>
              <a:rPr lang="en-US" u="none" dirty="0" err="1" smtClean="0"/>
              <a:t>Versi</a:t>
            </a:r>
            <a:r>
              <a:rPr lang="en-US" u="none" dirty="0" smtClean="0"/>
              <a:t> </a:t>
            </a:r>
            <a:r>
              <a:rPr lang="en-US" u="none" dirty="0" err="1" smtClean="0"/>
              <a:t>Bahasa</a:t>
            </a:r>
            <a:r>
              <a:rPr lang="en-US" u="none" dirty="0" smtClean="0"/>
              <a:t> </a:t>
            </a:r>
            <a:r>
              <a:rPr lang="en-US" u="none" dirty="0" err="1" smtClean="0"/>
              <a:t>Inggris</a:t>
            </a:r>
            <a:r>
              <a:rPr lang="en-US" u="none" dirty="0" smtClean="0"/>
              <a:t>:</a:t>
            </a:r>
          </a:p>
          <a:p>
            <a:pPr marL="393700" indent="-393700">
              <a:buFont typeface="Arial" pitchFamily="34" charset="0"/>
              <a:buChar char="•"/>
            </a:pPr>
            <a:r>
              <a:rPr lang="en-US" dirty="0" smtClean="0"/>
              <a:t>also known as area chart or area graph</a:t>
            </a:r>
          </a:p>
          <a:p>
            <a:pPr marL="393700" indent="-393700">
              <a:buFont typeface="Arial" pitchFamily="34" charset="0"/>
              <a:buChar char="•"/>
            </a:pPr>
            <a:r>
              <a:rPr lang="en-US" dirty="0" smtClean="0"/>
              <a:t>commonly used to represent cumulated totals using numbers or percentages over time</a:t>
            </a:r>
          </a:p>
          <a:p>
            <a:pPr marL="393700" indent="-393700">
              <a:buFont typeface="Arial" pitchFamily="34" charset="0"/>
              <a:buChar char="•"/>
            </a:pPr>
            <a:r>
              <a:rPr lang="en-US" dirty="0" smtClean="0"/>
              <a:t>is based on the line plots</a:t>
            </a:r>
          </a:p>
          <a:p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smtClean="0"/>
              <a:t>Dataset </a:t>
            </a:r>
            <a:r>
              <a:rPr lang="en-US" u="none" dirty="0" err="1" smtClean="0"/>
              <a:t>diproses</a:t>
            </a:r>
            <a:r>
              <a:rPr lang="en-US" u="none" dirty="0" smtClean="0"/>
              <a:t> </a:t>
            </a:r>
            <a:r>
              <a:rPr lang="en-US" u="none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nama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negara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jumlah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imigran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masing-masing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negara</a:t>
            </a:r>
            <a:r>
              <a:rPr lang="en-US" u="none" baseline="0" dirty="0" smtClean="0"/>
              <a:t>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33310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smtClean="0"/>
              <a:t>Dataset </a:t>
            </a:r>
            <a:r>
              <a:rPr lang="en-US" u="none" dirty="0" err="1" smtClean="0"/>
              <a:t>diberi</a:t>
            </a:r>
            <a:r>
              <a:rPr lang="en-US" u="none" dirty="0" smtClean="0"/>
              <a:t> </a:t>
            </a:r>
            <a:r>
              <a:rPr lang="en-US" u="none" dirty="0" err="1" smtClean="0"/>
              <a:t>nama</a:t>
            </a:r>
            <a:r>
              <a:rPr lang="en-US" u="none" dirty="0" smtClean="0"/>
              <a:t> </a:t>
            </a:r>
            <a:r>
              <a:rPr lang="en-US" b="1" u="none" dirty="0" err="1" smtClean="0"/>
              <a:t>df_canada</a:t>
            </a:r>
            <a:endParaRPr lang="id-ID" b="1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197728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 smtClean="0"/>
              <a:t>Perintah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Python yang </a:t>
            </a:r>
            <a:r>
              <a:rPr lang="en-US" u="none" baseline="0" dirty="0" err="1" smtClean="0"/>
              <a:t>digunakan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membuat</a:t>
            </a:r>
            <a:r>
              <a:rPr lang="en-US" u="none" baseline="0" dirty="0" smtClean="0"/>
              <a:t> scatter plots.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10635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 smtClean="0"/>
              <a:t>Tampak</a:t>
            </a:r>
            <a:r>
              <a:rPr lang="en-US" u="none" dirty="0" smtClean="0"/>
              <a:t> </a:t>
            </a:r>
            <a:r>
              <a:rPr lang="en-US" u="none" dirty="0" err="1" smtClean="0"/>
              <a:t>pada</a:t>
            </a:r>
            <a:r>
              <a:rPr lang="en-US" u="none" dirty="0" smtClean="0"/>
              <a:t> </a:t>
            </a:r>
            <a:r>
              <a:rPr lang="en-US" u="none" dirty="0" err="1" smtClean="0"/>
              <a:t>gambar</a:t>
            </a:r>
            <a:r>
              <a:rPr lang="en-US" u="none" dirty="0" smtClean="0"/>
              <a:t> </a:t>
            </a:r>
            <a:r>
              <a:rPr lang="en-US" u="none" dirty="0" err="1" smtClean="0"/>
              <a:t>adalah</a:t>
            </a:r>
            <a:r>
              <a:rPr lang="en-US" u="none" dirty="0" smtClean="0"/>
              <a:t> </a:t>
            </a:r>
            <a:r>
              <a:rPr lang="en-US" u="none" dirty="0" err="1" smtClean="0"/>
              <a:t>hasil</a:t>
            </a:r>
            <a:r>
              <a:rPr lang="en-US" u="none" dirty="0" smtClean="0"/>
              <a:t> scatter</a:t>
            </a:r>
            <a:r>
              <a:rPr lang="en-US" u="none" baseline="0" dirty="0" smtClean="0"/>
              <a:t> plots yang </a:t>
            </a:r>
            <a:r>
              <a:rPr lang="en-US" u="none" baseline="0" dirty="0" err="1" smtClean="0"/>
              <a:t>dibuat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perintah</a:t>
            </a:r>
            <a:r>
              <a:rPr lang="en-US" u="none" baseline="0" dirty="0" smtClean="0"/>
              <a:t> python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9722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 smtClean="0"/>
              <a:t>Pada</a:t>
            </a:r>
            <a:r>
              <a:rPr lang="en-US" u="none" dirty="0" smtClean="0"/>
              <a:t> </a:t>
            </a:r>
            <a:r>
              <a:rPr lang="en-US" u="none" dirty="0" err="1" smtClean="0"/>
              <a:t>contoh</a:t>
            </a:r>
            <a:r>
              <a:rPr lang="en-US" u="none" dirty="0" smtClean="0"/>
              <a:t> </a:t>
            </a:r>
            <a:r>
              <a:rPr lang="en-US" u="none" dirty="0" err="1" smtClean="0"/>
              <a:t>pembuatan</a:t>
            </a:r>
            <a:r>
              <a:rPr lang="en-US" u="none" dirty="0" smtClean="0"/>
              <a:t> area plots,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menggunakan</a:t>
            </a:r>
            <a:r>
              <a:rPr lang="en-US" u="none" baseline="0" dirty="0" smtClean="0"/>
              <a:t> dataset </a:t>
            </a:r>
            <a:r>
              <a:rPr lang="en-US" u="none" baseline="0" dirty="0" err="1" smtClean="0"/>
              <a:t>jumlah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imigran</a:t>
            </a:r>
            <a:r>
              <a:rPr lang="en-US" u="none" baseline="0" dirty="0" smtClean="0"/>
              <a:t> yang </a:t>
            </a:r>
            <a:r>
              <a:rPr lang="en-US" u="none" baseline="0" dirty="0" err="1" smtClean="0"/>
              <a:t>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negara-negara</a:t>
            </a:r>
            <a:r>
              <a:rPr lang="en-US" u="none" baseline="0" dirty="0" smtClean="0"/>
              <a:t>, </a:t>
            </a:r>
            <a:r>
              <a:rPr lang="en-US" u="none" baseline="0" dirty="0" err="1" smtClean="0"/>
              <a:t>mulai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tahun</a:t>
            </a:r>
            <a:r>
              <a:rPr lang="en-US" u="none" baseline="0" dirty="0" smtClean="0"/>
              <a:t> 1980 </a:t>
            </a:r>
            <a:r>
              <a:rPr lang="en-US" u="none" baseline="0" dirty="0" err="1" smtClean="0"/>
              <a:t>sampai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2013.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smtClean="0"/>
              <a:t>Dataset </a:t>
            </a:r>
            <a:r>
              <a:rPr lang="en-US" u="none" dirty="0" err="1" smtClean="0"/>
              <a:t>diproses</a:t>
            </a:r>
            <a:r>
              <a:rPr lang="en-US" u="none" dirty="0" smtClean="0"/>
              <a:t> </a:t>
            </a:r>
            <a:r>
              <a:rPr lang="en-US" u="none" dirty="0" err="1" smtClean="0"/>
              <a:t>untuk</a:t>
            </a:r>
            <a:r>
              <a:rPr lang="en-US" u="none" dirty="0" smtClean="0"/>
              <a:t> </a:t>
            </a:r>
            <a:r>
              <a:rPr lang="en-US" u="none" dirty="0" err="1" smtClean="0"/>
              <a:t>mendapatkan</a:t>
            </a:r>
            <a:r>
              <a:rPr lang="en-US" u="none" dirty="0" smtClean="0"/>
              <a:t> total </a:t>
            </a:r>
            <a:r>
              <a:rPr lang="en-US" u="none" dirty="0" err="1" smtClean="0"/>
              <a:t>imigran</a:t>
            </a:r>
            <a:r>
              <a:rPr lang="en-US" u="none" dirty="0" smtClean="0"/>
              <a:t> </a:t>
            </a:r>
            <a:r>
              <a:rPr lang="en-US" u="none" dirty="0" err="1" smtClean="0"/>
              <a:t>dari</a:t>
            </a:r>
            <a:r>
              <a:rPr lang="en-US" u="none" dirty="0" smtClean="0"/>
              <a:t> </a:t>
            </a:r>
            <a:r>
              <a:rPr lang="en-US" u="none" dirty="0" err="1" smtClean="0"/>
              <a:t>tahun</a:t>
            </a:r>
            <a:r>
              <a:rPr lang="en-US" u="none" dirty="0" smtClean="0"/>
              <a:t> 1980 </a:t>
            </a:r>
            <a:r>
              <a:rPr lang="en-US" u="none" dirty="0" err="1" smtClean="0"/>
              <a:t>sampai</a:t>
            </a:r>
            <a:r>
              <a:rPr lang="en-US" u="none" dirty="0" smtClean="0"/>
              <a:t> </a:t>
            </a:r>
            <a:r>
              <a:rPr lang="en-US" u="none" dirty="0" err="1" smtClean="0"/>
              <a:t>dengan</a:t>
            </a:r>
            <a:r>
              <a:rPr lang="en-US" u="none" dirty="0" smtClean="0"/>
              <a:t> 2013 </a:t>
            </a:r>
            <a:r>
              <a:rPr lang="en-US" u="none" dirty="0" err="1" smtClean="0"/>
              <a:t>untuk</a:t>
            </a:r>
            <a:r>
              <a:rPr lang="en-US" u="none" dirty="0" smtClean="0"/>
              <a:t> </a:t>
            </a:r>
            <a:r>
              <a:rPr lang="en-US" u="none" dirty="0" err="1" smtClean="0"/>
              <a:t>masing-masing</a:t>
            </a:r>
            <a:r>
              <a:rPr lang="en-US" u="none" dirty="0" smtClean="0"/>
              <a:t> </a:t>
            </a:r>
            <a:r>
              <a:rPr lang="en-US" u="none" dirty="0" err="1" smtClean="0"/>
              <a:t>negara</a:t>
            </a:r>
            <a:r>
              <a:rPr lang="en-US" u="none" dirty="0" smtClean="0"/>
              <a:t>. 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 smtClean="0"/>
              <a:t>Misalkan</a:t>
            </a:r>
            <a:r>
              <a:rPr lang="en-US" u="none" dirty="0" smtClean="0"/>
              <a:t>:</a:t>
            </a:r>
          </a:p>
          <a:p>
            <a:r>
              <a:rPr lang="en-US" u="none" dirty="0" smtClean="0"/>
              <a:t>Negara Afghanistan </a:t>
            </a:r>
            <a:r>
              <a:rPr lang="en-US" u="none" dirty="0" err="1" smtClean="0"/>
              <a:t>mempunyai</a:t>
            </a:r>
            <a:r>
              <a:rPr lang="en-US" u="none" dirty="0" smtClean="0"/>
              <a:t> total </a:t>
            </a:r>
            <a:r>
              <a:rPr lang="en-US" u="none" dirty="0" err="1" smtClean="0"/>
              <a:t>imigran</a:t>
            </a:r>
            <a:r>
              <a:rPr lang="en-US" u="none" dirty="0" smtClean="0"/>
              <a:t> = 58639</a:t>
            </a:r>
          </a:p>
          <a:p>
            <a:r>
              <a:rPr lang="en-US" u="none" dirty="0" err="1" smtClean="0"/>
              <a:t>Nagara</a:t>
            </a:r>
            <a:r>
              <a:rPr lang="en-US" u="none" dirty="0" smtClean="0"/>
              <a:t> Albania </a:t>
            </a:r>
            <a:r>
              <a:rPr lang="en-US" u="none" dirty="0" err="1" smtClean="0"/>
              <a:t>mempunyai</a:t>
            </a:r>
            <a:r>
              <a:rPr lang="en-US" u="none" dirty="0" smtClean="0"/>
              <a:t> total </a:t>
            </a:r>
            <a:r>
              <a:rPr lang="en-US" u="none" dirty="0" err="1" smtClean="0"/>
              <a:t>imigran</a:t>
            </a:r>
            <a:r>
              <a:rPr lang="en-US" u="none" dirty="0" smtClean="0"/>
              <a:t> = 15899</a:t>
            </a:r>
          </a:p>
          <a:p>
            <a:endParaRPr lang="en-US" u="none" dirty="0" smtClean="0"/>
          </a:p>
          <a:p>
            <a:r>
              <a:rPr lang="en-US" u="none" dirty="0" smtClean="0"/>
              <a:t>Dataset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tersebut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diberi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nama</a:t>
            </a:r>
            <a:r>
              <a:rPr lang="en-US" u="none" baseline="0" dirty="0" smtClean="0"/>
              <a:t>: </a:t>
            </a:r>
            <a:r>
              <a:rPr lang="en-US" b="1" u="none" baseline="0" dirty="0" err="1" smtClean="0"/>
              <a:t>df_canada</a:t>
            </a:r>
            <a:endParaRPr lang="id-ID" b="1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 smtClean="0"/>
              <a:t>Membangun</a:t>
            </a:r>
            <a:r>
              <a:rPr lang="en-US" u="none" baseline="0" dirty="0" smtClean="0"/>
              <a:t> area plots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Tampak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perintah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python yang </a:t>
            </a:r>
            <a:r>
              <a:rPr lang="en-US" u="none" baseline="0" dirty="0" err="1" smtClean="0"/>
              <a:t>digunakan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membangun</a:t>
            </a:r>
            <a:r>
              <a:rPr lang="en-US" u="none" baseline="0" dirty="0" smtClean="0"/>
              <a:t> area plots.</a:t>
            </a:r>
          </a:p>
          <a:p>
            <a:r>
              <a:rPr lang="en-US" u="none" baseline="0" dirty="0" err="1" smtClean="0"/>
              <a:t>Perintah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tersebut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digunakan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mengambil</a:t>
            </a:r>
            <a:r>
              <a:rPr lang="en-US" u="none" baseline="0" dirty="0" smtClean="0"/>
              <a:t> data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lima </a:t>
            </a:r>
            <a:r>
              <a:rPr lang="en-US" u="none" baseline="0" dirty="0" err="1" smtClean="0"/>
              <a:t>negara</a:t>
            </a:r>
            <a:r>
              <a:rPr lang="en-US" u="none" baseline="0" dirty="0" smtClean="0"/>
              <a:t> yang </a:t>
            </a:r>
            <a:r>
              <a:rPr lang="en-US" u="none" baseline="0" dirty="0" err="1" smtClean="0"/>
              <a:t>memiliki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jumlah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imigran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terbanyak</a:t>
            </a:r>
            <a:r>
              <a:rPr lang="en-US" u="none" baseline="0" dirty="0" smtClean="0"/>
              <a:t>.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Berdasarkan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perintah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tersebut</a:t>
            </a:r>
            <a:r>
              <a:rPr lang="en-US" u="none" baseline="0" dirty="0" smtClean="0"/>
              <a:t>, </a:t>
            </a:r>
            <a:r>
              <a:rPr lang="en-US" u="none" baseline="0" dirty="0" err="1" smtClean="0"/>
              <a:t>didapatkan</a:t>
            </a:r>
            <a:r>
              <a:rPr lang="en-US" u="none" baseline="0" dirty="0" smtClean="0"/>
              <a:t> 5 </a:t>
            </a:r>
            <a:r>
              <a:rPr lang="en-US" u="none" baseline="0" dirty="0" err="1" smtClean="0"/>
              <a:t>negara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jumlah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imigran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terbanyak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:</a:t>
            </a:r>
          </a:p>
          <a:p>
            <a:pPr marL="228600" indent="-228600">
              <a:buAutoNum type="arabicPeriod"/>
            </a:pPr>
            <a:r>
              <a:rPr lang="en-US" u="none" baseline="0" dirty="0" smtClean="0"/>
              <a:t>India</a:t>
            </a:r>
          </a:p>
          <a:p>
            <a:pPr marL="228600" indent="-228600">
              <a:buAutoNum type="arabicPeriod"/>
            </a:pPr>
            <a:r>
              <a:rPr lang="en-US" u="none" baseline="0" dirty="0" smtClean="0"/>
              <a:t>China</a:t>
            </a:r>
          </a:p>
          <a:p>
            <a:pPr marL="228600" indent="-228600">
              <a:buAutoNum type="arabicPeriod"/>
            </a:pPr>
            <a:r>
              <a:rPr lang="en-US" u="none" baseline="0" dirty="0" smtClean="0"/>
              <a:t>United Kingdom</a:t>
            </a:r>
          </a:p>
          <a:p>
            <a:pPr marL="228600" indent="-228600">
              <a:buAutoNum type="arabicPeriod"/>
            </a:pPr>
            <a:r>
              <a:rPr lang="en-US" u="none" baseline="0" dirty="0" smtClean="0"/>
              <a:t>Philippines</a:t>
            </a:r>
          </a:p>
          <a:p>
            <a:pPr marL="228600" indent="-228600">
              <a:buAutoNum type="arabicPeriod"/>
            </a:pPr>
            <a:r>
              <a:rPr lang="en-US" u="none" baseline="0" dirty="0" smtClean="0"/>
              <a:t>Pakistan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 err="1" smtClean="0"/>
              <a:t>Perintah</a:t>
            </a:r>
            <a:r>
              <a:rPr lang="en-US" u="none" dirty="0" smtClean="0"/>
              <a:t> </a:t>
            </a:r>
            <a:r>
              <a:rPr lang="en-US" u="none" dirty="0" err="1" smtClean="0"/>
              <a:t>berikut</a:t>
            </a:r>
            <a:r>
              <a:rPr lang="en-US" u="none" dirty="0" smtClean="0"/>
              <a:t> </a:t>
            </a:r>
            <a:r>
              <a:rPr lang="en-US" u="none" dirty="0" err="1" smtClean="0"/>
              <a:t>digunakan</a:t>
            </a:r>
            <a:r>
              <a:rPr lang="en-US" u="none" dirty="0" smtClean="0"/>
              <a:t> </a:t>
            </a:r>
            <a:r>
              <a:rPr lang="en-US" u="none" dirty="0" err="1" smtClean="0"/>
              <a:t>untuk</a:t>
            </a:r>
            <a:r>
              <a:rPr lang="en-US" u="none" dirty="0" smtClean="0"/>
              <a:t> </a:t>
            </a:r>
            <a:r>
              <a:rPr lang="en-US" u="none" dirty="0" err="1" smtClean="0"/>
              <a:t>mengambil</a:t>
            </a:r>
            <a:r>
              <a:rPr lang="en-US" u="none" dirty="0" smtClean="0"/>
              <a:t> data 5 </a:t>
            </a:r>
            <a:r>
              <a:rPr lang="en-US" u="none" dirty="0" err="1" smtClean="0"/>
              <a:t>negara</a:t>
            </a:r>
            <a:r>
              <a:rPr lang="en-US" u="none" dirty="0" smtClean="0"/>
              <a:t> </a:t>
            </a:r>
            <a:r>
              <a:rPr lang="en-US" u="none" dirty="0" err="1" smtClean="0"/>
              <a:t>dengan</a:t>
            </a:r>
            <a:r>
              <a:rPr lang="en-US" u="none" dirty="0" smtClean="0"/>
              <a:t> </a:t>
            </a:r>
            <a:r>
              <a:rPr lang="en-US" u="none" dirty="0" err="1" smtClean="0"/>
              <a:t>jumlah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imigran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terbanyak</a:t>
            </a:r>
            <a:r>
              <a:rPr lang="en-US" u="none" baseline="0" dirty="0" smtClean="0"/>
              <a:t>.</a:t>
            </a:r>
          </a:p>
          <a:p>
            <a:r>
              <a:rPr lang="en-US" u="none" baseline="0" dirty="0" err="1" smtClean="0"/>
              <a:t>Proses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dilakukan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melakukan</a:t>
            </a:r>
            <a:r>
              <a:rPr lang="en-US" u="none" baseline="0" dirty="0" smtClean="0"/>
              <a:t> sort (</a:t>
            </a:r>
            <a:r>
              <a:rPr lang="en-US" u="none" baseline="0" dirty="0" err="1" smtClean="0"/>
              <a:t>tampak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slide)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Kemudian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hasil</a:t>
            </a:r>
            <a:r>
              <a:rPr lang="en-US" u="none" baseline="0" dirty="0" smtClean="0"/>
              <a:t> sort </a:t>
            </a:r>
            <a:r>
              <a:rPr lang="en-US" u="none" baseline="0" dirty="0" err="1" smtClean="0"/>
              <a:t>diberi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nama</a:t>
            </a:r>
            <a:r>
              <a:rPr lang="en-US" u="none" baseline="0" dirty="0" smtClean="0"/>
              <a:t>: df_top5</a:t>
            </a:r>
            <a:endParaRPr lang="id-ID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" y="2476499"/>
            <a:ext cx="5419725" cy="14192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 smtClean="0"/>
              <a:t>Judul Pembahasan Pertemuan Disini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" y="3927809"/>
            <a:ext cx="4143375" cy="381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dirty="0" smtClean="0"/>
              <a:t>Nama Pengajar Tulis Disini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100" y="2181225"/>
            <a:ext cx="54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75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1075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1075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05" y="97208"/>
            <a:ext cx="1432672" cy="622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843925"/>
            <a:ext cx="666547" cy="6867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r="5618" b="19924"/>
          <a:stretch/>
        </p:blipFill>
        <p:spPr>
          <a:xfrm>
            <a:off x="1220910" y="5854811"/>
            <a:ext cx="72007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5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B22CC-2EA7-4B94-ACD0-36CCB37F66C2}" type="datetime1">
              <a:rPr lang="id-ID" smtClean="0"/>
              <a:t>27/06/2019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Visualisasi dengan Matplotlib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520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6A5E-CF0E-4A9A-8A9C-BBE39C05DAB5}" type="datetime1">
              <a:rPr lang="id-ID" smtClean="0"/>
              <a:t>27/06/2019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Visualisasi dengan Matplotlib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577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320C2-969C-4DA5-A51E-037D472B44DF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Visualisasi dengan Matplotlib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15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EC1BB-9D05-4F0E-A0FB-05BE3CF93BE0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Visualisasi dengan Matplotlib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658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36310-7E55-49FE-BBDF-DFECF444D7F8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27/06/2019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Visualisasi dengan Matplotlib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373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1B273-3671-47CA-8D5D-D4C7C799F25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27/06/2019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Visualisasi dengan Matplotlib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874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73943-764E-4E54-A4D9-3049C4F156D2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27/06/2019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Visualisasi dengan Matplotlib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2621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86A84-339E-45EE-9B63-B0763534F3C7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27/06/2019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Visualisasi dengan Matplotlib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98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2D4D-F5C1-4447-9CBC-133C870EB099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27/06/2019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Visualisasi dengan Matplotlib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759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05BA2-F9CC-4B2C-9FAC-ED34FC030EE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27/06/2019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Visualisasi dengan Matplotlib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45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C0F4C999-9CCA-4F0A-9B30-392161DB23DD}" type="datetime1">
              <a:rPr lang="id-ID" smtClean="0"/>
              <a:t>27/06/2019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id-ID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3242" y="6249152"/>
            <a:ext cx="906378" cy="544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2972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45E3-8DE7-444C-BE61-45E9AF1B115E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27/06/2019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Visualisasi dengan Matplotlib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8385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4D79-E0C2-4A95-B7F5-DC8B4AB7BC6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27/06/2019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Visualisasi dengan Matplotlib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2224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4BA9-5DDC-4D68-91BF-3AD4D2A7522F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27/06/2019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Visualisasi dengan Matplotlib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0067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C3BE9-0738-4A5C-A8C1-9A53DA3A36C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27/06/2019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Visualisasi dengan Matplotlib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2954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5A859-1B1F-449C-9876-AC74D8685E6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27/06/2019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Visualisasi dengan Matplotlib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61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1843" y="2948156"/>
            <a:ext cx="6184483" cy="1315453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 smtClean="0"/>
              <a:t>Judul Section / Bagian Klik Disini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317581" y="2534653"/>
            <a:ext cx="6188745" cy="300078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 dirty="0" smtClean="0"/>
              <a:t>Bagian berapa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4AB2-36D7-4582-A0D2-AFF95964B84D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Visualisasi dengan Matplotlib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2582779"/>
            <a:ext cx="1471628" cy="1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1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898" y="1427747"/>
            <a:ext cx="4329952" cy="4749216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27747"/>
            <a:ext cx="4378492" cy="4749216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DCF7-70CD-4C93-96C6-48AF7B0317B4}" type="datetime1">
              <a:rPr lang="id-ID" smtClean="0"/>
              <a:t>27/06/2019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Visualisasi dengan Matplotlib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929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F994-6CEF-46BB-A9F6-E882FB89F2F5}" type="datetime1">
              <a:rPr lang="id-ID" smtClean="0"/>
              <a:t>27/06/2019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Visualisasi dengan Matplotlib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7886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93CFE-28AF-41E6-883E-27C1AB852BF9}" type="datetime1">
              <a:rPr lang="id-ID" smtClean="0"/>
              <a:t>27/06/2019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Visualisasi dengan Matplotlib</a:t>
            </a:r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8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8F781-BF1A-4962-8FF7-24323570711B}" type="datetime1">
              <a:rPr lang="id-ID" smtClean="0"/>
              <a:t>27/06/2019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Visualisasi dengan Matplotlib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136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C9E1-A7A1-46CC-A783-5F9677EBE337}" type="datetime1">
              <a:rPr lang="id-ID" smtClean="0"/>
              <a:t>27/06/2019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Visualisasi dengan Matplotlib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03094" y="412469"/>
            <a:ext cx="6304548" cy="84280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24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973CF-33F3-47F1-8CD5-5F1FD13B82F8}" type="datetime1">
              <a:rPr lang="id-ID" smtClean="0"/>
              <a:t>27/06/2019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034" y="6420518"/>
            <a:ext cx="4475746" cy="365125"/>
          </a:xfrm>
        </p:spPr>
        <p:txBody>
          <a:bodyPr/>
          <a:lstStyle/>
          <a:p>
            <a:r>
              <a:rPr lang="id-ID" smtClean="0"/>
              <a:t>Visualisasi dengan Matplotlib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85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d-ID" smtClean="0"/>
              <a:t>Visualisasi dengan Matplotlib</a:t>
            </a:r>
            <a:endParaRPr lang="id-ID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7" y="1459832"/>
            <a:ext cx="8822745" cy="4708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CCF84-9C16-45D6-8DCE-6E3ACE7F3A12}" type="datetime1">
              <a:rPr lang="id-ID" smtClean="0"/>
              <a:t>27/06/2019</a:t>
            </a:fld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609056" y="87767"/>
            <a:ext cx="408826" cy="38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" y="554599"/>
            <a:ext cx="806818" cy="350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2" y="75067"/>
            <a:ext cx="385103" cy="39677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3" r:id="rId5"/>
    <p:sldLayoutId id="2147483665" r:id="rId6"/>
    <p:sldLayoutId id="2147483666" r:id="rId7"/>
    <p:sldLayoutId id="2147483667" r:id="rId8"/>
    <p:sldLayoutId id="2147483672" r:id="rId9"/>
    <p:sldLayoutId id="2147483668" r:id="rId10"/>
    <p:sldLayoutId id="2147483669" r:id="rId11"/>
    <p:sldLayoutId id="2147483670" r:id="rId12"/>
    <p:sldLayoutId id="2147483671" r:id="rId13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FFC9986-18C9-49FE-83F6-23E14F6772D8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27/06/2019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Visualisasi dengan Matplotlib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26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xmlns="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88A2C-8E41-47EB-8A49-CE66B9E31AF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27/06/2019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Visualisasi dengan Matplotlib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45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Plots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BE7C7-C492-4BC5-9FB7-6C3B028F4996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10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Area Plots 445 - YouTube (5-24-2019 11-43-00 AM)\DV0101EN - Area Plots 445 - YouTube 243.jpg"/>
          <p:cNvPicPr>
            <a:picLocks noChangeAspect="1" noChangeArrowheads="1"/>
          </p:cNvPicPr>
          <p:nvPr/>
        </p:nvPicPr>
        <p:blipFill>
          <a:blip r:embed="rId3"/>
          <a:srcRect l="10229" t="33720" r="50225" b="29044"/>
          <a:stretch>
            <a:fillRect/>
          </a:stretch>
        </p:blipFill>
        <p:spPr bwMode="auto">
          <a:xfrm>
            <a:off x="677921" y="1734190"/>
            <a:ext cx="7382024" cy="39098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Plots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46AA3-15D3-4CCF-A602-0340AF96846E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11</a:t>
            </a:fld>
            <a:endParaRPr lang="id-ID" dirty="0"/>
          </a:p>
        </p:txBody>
      </p:sp>
      <p:pic>
        <p:nvPicPr>
          <p:cNvPr id="8" name="Picture 2" descr="D:\DTY_PROJECTS\2019_Digital Talent\Matplotlib - extract iamge\DV0101EN - Area Plots 445 - YouTube (5-24-2019 11-43-00 AM)\DV0101EN - Area Plots 445 - YouTube 265.jpg"/>
          <p:cNvPicPr>
            <a:picLocks noChangeAspect="1" noChangeArrowheads="1"/>
          </p:cNvPicPr>
          <p:nvPr/>
        </p:nvPicPr>
        <p:blipFill>
          <a:blip r:embed="rId3"/>
          <a:srcRect l="10229" t="30770" r="10307" b="19744"/>
          <a:stretch>
            <a:fillRect/>
          </a:stretch>
        </p:blipFill>
        <p:spPr bwMode="auto">
          <a:xfrm>
            <a:off x="157654" y="1813036"/>
            <a:ext cx="8866299" cy="31058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Histogram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7581" y="2462645"/>
            <a:ext cx="6188745" cy="372086"/>
          </a:xfrm>
        </p:spPr>
        <p:txBody>
          <a:bodyPr>
            <a:normAutofit/>
          </a:bodyPr>
          <a:lstStyle/>
          <a:p>
            <a:r>
              <a:rPr lang="en-GB" dirty="0" err="1" smtClean="0"/>
              <a:t>Bagian</a:t>
            </a:r>
            <a:r>
              <a:rPr lang="en-GB" dirty="0" smtClean="0"/>
              <a:t> 2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3777-733F-49D1-955D-A8A9CB58F4BA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Visualisasi dengan Matplotlib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12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9426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99326-4850-4C33-9E69-DE9AE42B0A5E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40085" y="1292756"/>
            <a:ext cx="8814723" cy="1056293"/>
          </a:xfrm>
        </p:spPr>
        <p:txBody>
          <a:bodyPr anchor="ctr">
            <a:normAutofit/>
          </a:bodyPr>
          <a:lstStyle/>
          <a:p>
            <a:pPr marL="393700" indent="-393700">
              <a:buNone/>
            </a:pPr>
            <a:r>
              <a:rPr lang="en-US" dirty="0" smtClean="0"/>
              <a:t>Histogram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merepresentasikan</a:t>
            </a:r>
            <a:r>
              <a:rPr lang="en-US" dirty="0" smtClean="0"/>
              <a:t> </a:t>
            </a:r>
            <a:r>
              <a:rPr lang="en-US" dirty="0" err="1" smtClean="0"/>
              <a:t>distribusi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suatu</a:t>
            </a:r>
            <a:r>
              <a:rPr lang="en-US" dirty="0" smtClean="0"/>
              <a:t> </a:t>
            </a:r>
            <a:r>
              <a:rPr lang="en-US" dirty="0" err="1" smtClean="0"/>
              <a:t>variabel</a:t>
            </a:r>
            <a:endParaRPr lang="en-US" dirty="0" smtClean="0"/>
          </a:p>
        </p:txBody>
      </p:sp>
      <p:pic>
        <p:nvPicPr>
          <p:cNvPr id="8" name="Picture 2" descr="D:\DTY_PROJECTS\2019_Digital Talent\Matplotlib - extract iamge\DV0101EN - Histograms 458 - YouTube (5-24-2019 11-43-01 AM)\DV0101EN - Histograms 458 - YouTube 096.jpg"/>
          <p:cNvPicPr>
            <a:picLocks noChangeAspect="1" noChangeArrowheads="1"/>
          </p:cNvPicPr>
          <p:nvPr/>
        </p:nvPicPr>
        <p:blipFill>
          <a:blip r:embed="rId3"/>
          <a:srcRect l="32787" t="38643" r="27668" b="10269"/>
          <a:stretch>
            <a:fillRect/>
          </a:stretch>
        </p:blipFill>
        <p:spPr bwMode="auto">
          <a:xfrm>
            <a:off x="2191402" y="2270231"/>
            <a:ext cx="5312983" cy="38608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352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- Recap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8C81E-06C7-486E-9419-8C464AEB31C8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14</a:t>
            </a:fld>
            <a:endParaRPr lang="id-ID" dirty="0"/>
          </a:p>
        </p:txBody>
      </p:sp>
      <p:pic>
        <p:nvPicPr>
          <p:cNvPr id="9" name="Picture 2" descr="D:\DTY_PROJECTS\2019_Digital Talent\Matplotlib - extract iamge\DV0101EN - Histograms 458 - YouTube (5-24-2019 11-43-01 AM)\DV0101EN - Histograms 458 - YouTube 097.jpg"/>
          <p:cNvPicPr>
            <a:picLocks noChangeAspect="1" noChangeArrowheads="1"/>
          </p:cNvPicPr>
          <p:nvPr/>
        </p:nvPicPr>
        <p:blipFill>
          <a:blip r:embed="rId3"/>
          <a:srcRect l="9118" t="32318" r="8977" b="28101"/>
          <a:stretch>
            <a:fillRect/>
          </a:stretch>
        </p:blipFill>
        <p:spPr bwMode="auto">
          <a:xfrm>
            <a:off x="220716" y="1828806"/>
            <a:ext cx="8757802" cy="23805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119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- Processed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A037-0B8D-40F1-B503-28CF03CD3618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15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Histograms 458 - YouTube (5-24-2019 11-43-01 AM)\DV0101EN - Histograms 458 - YouTube 149.jpg"/>
          <p:cNvPicPr>
            <a:picLocks noChangeAspect="1" noChangeArrowheads="1"/>
          </p:cNvPicPr>
          <p:nvPr/>
        </p:nvPicPr>
        <p:blipFill>
          <a:blip r:embed="rId3"/>
          <a:srcRect l="8679" t="29307" r="9720" b="26640"/>
          <a:stretch>
            <a:fillRect/>
          </a:stretch>
        </p:blipFill>
        <p:spPr bwMode="auto">
          <a:xfrm>
            <a:off x="94582" y="2002220"/>
            <a:ext cx="8929510" cy="27116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6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- Processed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C2D76-7D1D-479E-8557-36CABD6967E1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16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Histograms 458 - YouTube (5-24-2019 11-43-01 AM)\DV0101EN - Histograms 458 - YouTube 165.jpg"/>
          <p:cNvPicPr>
            <a:picLocks noChangeAspect="1" noChangeArrowheads="1"/>
          </p:cNvPicPr>
          <p:nvPr/>
        </p:nvPicPr>
        <p:blipFill>
          <a:blip r:embed="rId3"/>
          <a:srcRect l="8610" t="28795" r="9169" b="15935"/>
          <a:stretch>
            <a:fillRect/>
          </a:stretch>
        </p:blipFill>
        <p:spPr bwMode="auto">
          <a:xfrm>
            <a:off x="189177" y="1891862"/>
            <a:ext cx="8714169" cy="3294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0576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006D-3DFE-4CC6-B41A-A8C966BF8741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17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Histograms 458 - YouTube (5-24-2019 11-43-01 AM)\DV0101EN - Histograms 458 - YouTube 231.jpg"/>
          <p:cNvPicPr>
            <a:picLocks noChangeAspect="1" noChangeArrowheads="1"/>
          </p:cNvPicPr>
          <p:nvPr/>
        </p:nvPicPr>
        <p:blipFill>
          <a:blip r:embed="rId3"/>
          <a:srcRect l="10153" t="32499" r="8985" b="24124"/>
          <a:stretch>
            <a:fillRect/>
          </a:stretch>
        </p:blipFill>
        <p:spPr bwMode="auto">
          <a:xfrm>
            <a:off x="110344" y="2333296"/>
            <a:ext cx="8986751" cy="2711669"/>
          </a:xfrm>
          <a:prstGeom prst="rect">
            <a:avLst/>
          </a:prstGeom>
          <a:noFill/>
        </p:spPr>
      </p:pic>
      <p:cxnSp>
        <p:nvCxnSpPr>
          <p:cNvPr id="10" name="Straight Arrow Connector 9"/>
          <p:cNvCxnSpPr/>
          <p:nvPr/>
        </p:nvCxnSpPr>
        <p:spPr>
          <a:xfrm flipV="1">
            <a:off x="5281448" y="4903076"/>
            <a:ext cx="725214" cy="69368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326514" y="5612521"/>
            <a:ext cx="4603531" cy="599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Tidak</a:t>
            </a:r>
            <a:r>
              <a:rPr lang="en-US" dirty="0" smtClean="0">
                <a:solidFill>
                  <a:schemeClr val="tx1"/>
                </a:solidFill>
              </a:rPr>
              <a:t> pas </a:t>
            </a:r>
            <a:r>
              <a:rPr lang="en-US" dirty="0" err="1" smtClean="0">
                <a:solidFill>
                  <a:schemeClr val="tx1"/>
                </a:solidFill>
              </a:rPr>
              <a:t>berada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kotak</a:t>
            </a:r>
            <a:r>
              <a:rPr lang="en-US" dirty="0" smtClean="0">
                <a:solidFill>
                  <a:schemeClr val="tx1"/>
                </a:solidFill>
              </a:rPr>
              <a:t> horizontal yang </a:t>
            </a:r>
            <a:r>
              <a:rPr lang="en-US" dirty="0" err="1" smtClean="0">
                <a:solidFill>
                  <a:schemeClr val="tx1"/>
                </a:solidFill>
              </a:rPr>
              <a:t>semestinya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11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31E77-D100-4E4C-9CFD-341258509F17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18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Histograms 458 - YouTube (5-24-2019 11-43-01 AM)\DV0101EN - Histograms 458 - YouTube 280.jpg"/>
          <p:cNvPicPr>
            <a:picLocks noChangeAspect="1" noChangeArrowheads="1"/>
          </p:cNvPicPr>
          <p:nvPr/>
        </p:nvPicPr>
        <p:blipFill>
          <a:blip r:embed="rId3"/>
          <a:srcRect l="9764" t="32185" r="10205" b="23612"/>
          <a:stretch>
            <a:fillRect/>
          </a:stretch>
        </p:blipFill>
        <p:spPr bwMode="auto">
          <a:xfrm>
            <a:off x="110346" y="2175641"/>
            <a:ext cx="8931164" cy="277473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3326514" y="5612521"/>
            <a:ext cx="4603531" cy="599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Letaknya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sudah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sesuai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kotak</a:t>
            </a:r>
            <a:r>
              <a:rPr lang="en-US" dirty="0" smtClean="0">
                <a:solidFill>
                  <a:schemeClr val="tx1"/>
                </a:solidFill>
              </a:rPr>
              <a:t> horizontal yang </a:t>
            </a:r>
            <a:r>
              <a:rPr lang="en-US" dirty="0" err="1" smtClean="0">
                <a:solidFill>
                  <a:schemeClr val="tx1"/>
                </a:solidFill>
              </a:rPr>
              <a:t>semestinya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4997669" y="4808484"/>
            <a:ext cx="772511" cy="61485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61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Bar Charts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7581" y="2473036"/>
            <a:ext cx="6188745" cy="361695"/>
          </a:xfrm>
        </p:spPr>
        <p:txBody>
          <a:bodyPr>
            <a:normAutofit lnSpcReduction="10000"/>
          </a:bodyPr>
          <a:lstStyle/>
          <a:p>
            <a:r>
              <a:rPr lang="en-GB" dirty="0" err="1" smtClean="0"/>
              <a:t>Bagian</a:t>
            </a:r>
            <a:r>
              <a:rPr lang="en-GB" dirty="0" smtClean="0"/>
              <a:t> 3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B5797-22C3-426B-8E34-7D44C8EBCA5C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Visualisasi dengan Matplotlib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19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565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Visualisasi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Matplotlib</a:t>
            </a:r>
            <a:endParaRPr lang="id-ID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417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Charts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22974-7C68-44FF-BBE7-ADE9C27D7B3A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40085" y="1292756"/>
            <a:ext cx="8814723" cy="105629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Histogram, diagram </a:t>
            </a:r>
            <a:r>
              <a:rPr lang="en-US" dirty="0" err="1" smtClean="0"/>
              <a:t>batang</a:t>
            </a:r>
            <a:r>
              <a:rPr lang="en-US" dirty="0" smtClean="0"/>
              <a:t> </a:t>
            </a:r>
            <a:r>
              <a:rPr lang="en-US" dirty="0" err="1" smtClean="0"/>
              <a:t>biasanya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membandingkan</a:t>
            </a:r>
            <a:r>
              <a:rPr lang="en-US" dirty="0" smtClean="0"/>
              <a:t> </a:t>
            </a:r>
            <a:r>
              <a:rPr lang="en-US" dirty="0" err="1" smtClean="0"/>
              <a:t>nilai-nilai</a:t>
            </a:r>
            <a:r>
              <a:rPr lang="en-US" dirty="0" smtClean="0"/>
              <a:t> </a:t>
            </a:r>
            <a:r>
              <a:rPr lang="en-US" dirty="0" err="1" smtClean="0"/>
              <a:t>variabel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 </a:t>
            </a:r>
            <a:r>
              <a:rPr lang="en-US" dirty="0" err="1" smtClean="0"/>
              <a:t>tertentu</a:t>
            </a:r>
            <a:r>
              <a:rPr lang="en-US" dirty="0" smtClean="0"/>
              <a:t>.</a:t>
            </a:r>
          </a:p>
        </p:txBody>
      </p:sp>
      <p:pic>
        <p:nvPicPr>
          <p:cNvPr id="9" name="Picture 2" descr="D:\DTY_PROJECTS\2019_Digital Talent\Matplotlib - extract iamge\DV0101EN - Bar Charts 330 - YouTube (5-24-2019 11-42-58 AM)\DV0101EN - Bar Charts 330 - YouTube 055.jpg"/>
          <p:cNvPicPr>
            <a:picLocks noChangeAspect="1" noChangeArrowheads="1"/>
          </p:cNvPicPr>
          <p:nvPr/>
        </p:nvPicPr>
        <p:blipFill>
          <a:blip r:embed="rId3"/>
          <a:srcRect l="27408" t="39060" r="28798" b="9268"/>
          <a:stretch>
            <a:fillRect/>
          </a:stretch>
        </p:blipFill>
        <p:spPr bwMode="auto">
          <a:xfrm>
            <a:off x="1213944" y="2349062"/>
            <a:ext cx="6081229" cy="40359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715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- Recap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C9645-741E-4557-90CC-21AC76D9B903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21</a:t>
            </a:fld>
            <a:endParaRPr lang="id-ID" dirty="0"/>
          </a:p>
        </p:txBody>
      </p:sp>
      <p:pic>
        <p:nvPicPr>
          <p:cNvPr id="9" name="Picture 2" descr="D:\DTY_PROJECTS\2019_Digital Talent\Matplotlib - extract iamge\DV0101EN - Bar Charts 330 - YouTube (5-24-2019 11-42-58 AM)\DV0101EN - Bar Charts 330 - YouTube 056.jpg"/>
          <p:cNvPicPr>
            <a:picLocks noChangeAspect="1" noChangeArrowheads="1"/>
          </p:cNvPicPr>
          <p:nvPr/>
        </p:nvPicPr>
        <p:blipFill>
          <a:blip r:embed="rId3"/>
          <a:srcRect l="9072" t="32026" r="9170" b="27975"/>
          <a:stretch>
            <a:fillRect/>
          </a:stretch>
        </p:blipFill>
        <p:spPr bwMode="auto">
          <a:xfrm>
            <a:off x="31532" y="1923396"/>
            <a:ext cx="9051630" cy="2490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25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- Processed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D3E09-CE56-4CB3-B871-4B9D52D4600B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22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Bar Charts 330 - YouTube (5-24-2019 11-42-58 AM)\DV0101EN - Bar Charts 330 - YouTube 107.jpg"/>
          <p:cNvPicPr>
            <a:picLocks noChangeAspect="1" noChangeArrowheads="1"/>
          </p:cNvPicPr>
          <p:nvPr/>
        </p:nvPicPr>
        <p:blipFill>
          <a:blip r:embed="rId3"/>
          <a:srcRect l="8788" t="29075" r="9433" b="26665"/>
          <a:stretch>
            <a:fillRect/>
          </a:stretch>
        </p:blipFill>
        <p:spPr bwMode="auto">
          <a:xfrm>
            <a:off x="78830" y="1718440"/>
            <a:ext cx="8907316" cy="27116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480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- Processed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61DA3-5CCC-4F28-911C-0790AED0F113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23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Bar Charts 330 - YouTube (5-24-2019 11-42-58 AM)\DV0101EN - Bar Charts 330 - YouTube 123.jpg"/>
          <p:cNvPicPr>
            <a:picLocks noChangeAspect="1" noChangeArrowheads="1"/>
          </p:cNvPicPr>
          <p:nvPr/>
        </p:nvPicPr>
        <p:blipFill>
          <a:blip r:embed="rId3"/>
          <a:srcRect l="8779" t="28883" r="9600" b="16772"/>
          <a:stretch>
            <a:fillRect/>
          </a:stretch>
        </p:blipFill>
        <p:spPr bwMode="auto">
          <a:xfrm>
            <a:off x="394138" y="1970690"/>
            <a:ext cx="8292662" cy="3105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3062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Charts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855F8-4981-46EA-8DD4-979B25F2B303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24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Bar Charts 330 - YouTube (5-24-2019 11-42-58 AM)\DV0101EN - Bar Charts 330 - YouTube 174.jpg"/>
          <p:cNvPicPr>
            <a:picLocks noChangeAspect="1" noChangeArrowheads="1"/>
          </p:cNvPicPr>
          <p:nvPr/>
        </p:nvPicPr>
        <p:blipFill>
          <a:blip r:embed="rId3"/>
          <a:srcRect l="8836" t="30295" r="52326" b="26762"/>
          <a:stretch>
            <a:fillRect/>
          </a:stretch>
        </p:blipFill>
        <p:spPr bwMode="auto">
          <a:xfrm>
            <a:off x="599090" y="1702675"/>
            <a:ext cx="6261075" cy="38940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832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Charts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C2DC-F47C-4C8A-A6C8-DC86F5B59CE6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25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Bar Charts 330 - YouTube (5-24-2019 11-42-58 AM)\DV0101EN - Bar Charts 330 - YouTube 212.jpg"/>
          <p:cNvPicPr>
            <a:picLocks noChangeAspect="1" noChangeArrowheads="1"/>
          </p:cNvPicPr>
          <p:nvPr/>
        </p:nvPicPr>
        <p:blipFill>
          <a:blip r:embed="rId3"/>
          <a:srcRect l="8768" t="29421" r="8473" b="17078"/>
          <a:stretch>
            <a:fillRect/>
          </a:stretch>
        </p:blipFill>
        <p:spPr bwMode="auto">
          <a:xfrm>
            <a:off x="94596" y="1639614"/>
            <a:ext cx="8887811" cy="32319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047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Pie Charts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7581" y="2483427"/>
            <a:ext cx="6188745" cy="351304"/>
          </a:xfrm>
        </p:spPr>
        <p:txBody>
          <a:bodyPr>
            <a:normAutofit lnSpcReduction="10000"/>
          </a:bodyPr>
          <a:lstStyle/>
          <a:p>
            <a:r>
              <a:rPr lang="en-GB" dirty="0" err="1" smtClean="0"/>
              <a:t>Bagian</a:t>
            </a:r>
            <a:r>
              <a:rPr lang="en-GB" dirty="0" smtClean="0"/>
              <a:t> 4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5047-4B60-4A18-BA3E-20C50BD7D882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Visualisasi dengan Matplotlib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26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392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Charts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26A4B-D7B7-4317-A156-5644DB16F1BD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27</a:t>
            </a:fld>
            <a:endParaRPr lang="id-ID" dirty="0"/>
          </a:p>
        </p:txBody>
      </p:sp>
      <p:pic>
        <p:nvPicPr>
          <p:cNvPr id="10" name="Picture 2" descr="D:\DTY_PROJECTS\2019_Digital Talent\Matplotlib - extract iamge\DV0101EN - Pie Charts 414 - YouTube (5-24-2019 11-42-59 AM)\DV0101EN - Pie Charts 414 - YouTube 040.jpg"/>
          <p:cNvPicPr>
            <a:picLocks noChangeAspect="1" noChangeArrowheads="1"/>
          </p:cNvPicPr>
          <p:nvPr/>
        </p:nvPicPr>
        <p:blipFill>
          <a:blip r:embed="rId3"/>
          <a:srcRect l="29075" t="25431" r="26396" b="21417"/>
          <a:stretch>
            <a:fillRect/>
          </a:stretch>
        </p:blipFill>
        <p:spPr bwMode="auto">
          <a:xfrm>
            <a:off x="772512" y="1387377"/>
            <a:ext cx="7189076" cy="4826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991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- Recap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2B8ED-58B6-4B0D-B050-7D1375E36D52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28</a:t>
            </a:fld>
            <a:endParaRPr lang="id-ID" dirty="0"/>
          </a:p>
        </p:txBody>
      </p:sp>
      <p:pic>
        <p:nvPicPr>
          <p:cNvPr id="9" name="Picture 2" descr="D:\DTY_PROJECTS\2019_Digital Talent\Matplotlib - extract iamge\DV0101EN - Bar Charts 330 - YouTube (5-24-2019 11-42-58 AM)\DV0101EN - Bar Charts 330 - YouTube 056.jpg"/>
          <p:cNvPicPr>
            <a:picLocks noChangeAspect="1" noChangeArrowheads="1"/>
          </p:cNvPicPr>
          <p:nvPr/>
        </p:nvPicPr>
        <p:blipFill>
          <a:blip r:embed="rId3"/>
          <a:srcRect l="9072" t="32026" r="9170" b="27975"/>
          <a:stretch>
            <a:fillRect/>
          </a:stretch>
        </p:blipFill>
        <p:spPr bwMode="auto">
          <a:xfrm>
            <a:off x="31532" y="1923396"/>
            <a:ext cx="9051630" cy="2490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607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- Processed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F8DDF-0F0E-47A0-8D96-63C25B0E85E3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29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Bar Charts 330 - YouTube (5-24-2019 11-42-58 AM)\DV0101EN - Bar Charts 330 - YouTube 107.jpg"/>
          <p:cNvPicPr>
            <a:picLocks noChangeAspect="1" noChangeArrowheads="1"/>
          </p:cNvPicPr>
          <p:nvPr/>
        </p:nvPicPr>
        <p:blipFill>
          <a:blip r:embed="rId3"/>
          <a:srcRect l="8788" t="29075" r="9433" b="26665"/>
          <a:stretch>
            <a:fillRect/>
          </a:stretch>
        </p:blipFill>
        <p:spPr bwMode="auto">
          <a:xfrm>
            <a:off x="78830" y="1718440"/>
            <a:ext cx="8907316" cy="27116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212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Area Plots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7581" y="2454442"/>
            <a:ext cx="6188745" cy="380289"/>
          </a:xfrm>
        </p:spPr>
        <p:txBody>
          <a:bodyPr>
            <a:normAutofit/>
          </a:bodyPr>
          <a:lstStyle/>
          <a:p>
            <a:r>
              <a:rPr lang="en-GB" dirty="0" err="1" smtClean="0"/>
              <a:t>Bagian</a:t>
            </a:r>
            <a:r>
              <a:rPr lang="en-GB" dirty="0" smtClean="0"/>
              <a:t> 1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CEB50-712C-433F-BB46-DD466755BD97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Visualisasi dengan Matplotlib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3223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- Processed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4E04-DF58-4ACE-940E-FD3EE09175AA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30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Bar Charts 330 - YouTube (5-24-2019 11-42-58 AM)\DV0101EN - Bar Charts 330 - YouTube 123.jpg"/>
          <p:cNvPicPr>
            <a:picLocks noChangeAspect="1" noChangeArrowheads="1"/>
          </p:cNvPicPr>
          <p:nvPr/>
        </p:nvPicPr>
        <p:blipFill>
          <a:blip r:embed="rId3"/>
          <a:srcRect l="8779" t="28883" r="9600" b="16772"/>
          <a:stretch>
            <a:fillRect/>
          </a:stretch>
        </p:blipFill>
        <p:spPr bwMode="auto">
          <a:xfrm>
            <a:off x="394138" y="1970690"/>
            <a:ext cx="8292662" cy="3105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641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Charts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7D29C-D9C0-47C6-B317-94BB922C6E39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31</a:t>
            </a:fld>
            <a:endParaRPr lang="id-ID" dirty="0"/>
          </a:p>
        </p:txBody>
      </p:sp>
      <p:pic>
        <p:nvPicPr>
          <p:cNvPr id="8" name="Picture 2" descr="D:\DTY_PROJECTS\2019_Digital Talent\Matplotlib - extract iamge\DV0101EN - Pie Charts 414 - YouTube (5-24-2019 11-42-59 AM)\DV0101EN - Pie Charts 414 - YouTube 141.jpg"/>
          <p:cNvPicPr>
            <a:picLocks noChangeAspect="1" noChangeArrowheads="1"/>
          </p:cNvPicPr>
          <p:nvPr/>
        </p:nvPicPr>
        <p:blipFill>
          <a:blip r:embed="rId3"/>
          <a:srcRect l="10572" t="23938" r="10217" b="27252"/>
          <a:stretch>
            <a:fillRect/>
          </a:stretch>
        </p:blipFill>
        <p:spPr bwMode="auto">
          <a:xfrm>
            <a:off x="110356" y="1671146"/>
            <a:ext cx="8960432" cy="3105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694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Charts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A1C93-1C34-4C95-9E4C-4BC2088F6988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32</a:t>
            </a:fld>
            <a:endParaRPr lang="id-ID" dirty="0"/>
          </a:p>
        </p:txBody>
      </p:sp>
      <p:pic>
        <p:nvPicPr>
          <p:cNvPr id="8" name="Picture 2" descr="D:\DTY_PROJECTS\2019_Digital Talent\Matplotlib - extract iamge\DV0101EN - Pie Charts 414 - YouTube (5-24-2019 11-42-59 AM)\DV0101EN - Pie Charts 414 - YouTube 192.jpg"/>
          <p:cNvPicPr>
            <a:picLocks noChangeAspect="1" noChangeArrowheads="1"/>
          </p:cNvPicPr>
          <p:nvPr/>
        </p:nvPicPr>
        <p:blipFill>
          <a:blip r:embed="rId3"/>
          <a:srcRect l="10474" t="33186" r="50567" b="37009"/>
          <a:stretch>
            <a:fillRect/>
          </a:stretch>
        </p:blipFill>
        <p:spPr bwMode="auto">
          <a:xfrm>
            <a:off x="646386" y="1939159"/>
            <a:ext cx="7693572" cy="33107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39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Charts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66019-E18D-4619-A0DC-9DCBE7B115A5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33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Pie Charts 414 - YouTube (5-24-2019 11-42-59 AM)\DV0101EN - Pie Charts 414 - YouTube 200.jpg"/>
          <p:cNvPicPr>
            <a:picLocks noChangeAspect="1" noChangeArrowheads="1"/>
          </p:cNvPicPr>
          <p:nvPr/>
        </p:nvPicPr>
        <p:blipFill>
          <a:blip r:embed="rId3"/>
          <a:srcRect l="10201" t="30973" r="10656" b="22692"/>
          <a:stretch>
            <a:fillRect/>
          </a:stretch>
        </p:blipFill>
        <p:spPr bwMode="auto">
          <a:xfrm>
            <a:off x="94595" y="1797273"/>
            <a:ext cx="8952315" cy="2948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503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Charts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40FC6-8474-4FD0-BE69-01BA4D8E33B3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34</a:t>
            </a:fld>
            <a:endParaRPr lang="id-ID" dirty="0"/>
          </a:p>
        </p:txBody>
      </p:sp>
      <p:pic>
        <p:nvPicPr>
          <p:cNvPr id="8" name="Picture 2" descr="D:\DTY_PROJECTS\2019_Digital Talent\Matplotlib - extract iamge\DV0101EN - Pie Charts 414 - YouTube (5-24-2019 11-42-59 AM)\DV0101EN - Pie Charts 414 - YouTube 238.jpg"/>
          <p:cNvPicPr>
            <a:picLocks noChangeAspect="1" noChangeArrowheads="1"/>
          </p:cNvPicPr>
          <p:nvPr/>
        </p:nvPicPr>
        <p:blipFill>
          <a:blip r:embed="rId3"/>
          <a:srcRect l="9478" t="34606" r="9695" b="23928"/>
          <a:stretch>
            <a:fillRect/>
          </a:stretch>
        </p:blipFill>
        <p:spPr bwMode="auto">
          <a:xfrm>
            <a:off x="173418" y="2151993"/>
            <a:ext cx="8850366" cy="25540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576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Box Plots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7581" y="2483427"/>
            <a:ext cx="6188745" cy="351304"/>
          </a:xfrm>
        </p:spPr>
        <p:txBody>
          <a:bodyPr>
            <a:normAutofit lnSpcReduction="10000"/>
          </a:bodyPr>
          <a:lstStyle/>
          <a:p>
            <a:r>
              <a:rPr lang="en-GB" dirty="0" err="1" smtClean="0"/>
              <a:t>Bagian</a:t>
            </a:r>
            <a:r>
              <a:rPr lang="en-GB" dirty="0" smtClean="0"/>
              <a:t> 5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805A6-CE5F-46E8-ACA0-D7B8DD924971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Visualisasi dengan Matplotlib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35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3143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Plots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B7AB1-D338-4262-A6FD-EBECD5BB8A55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36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Box Plots 342 - YouTube (5-24-2019 11-43-01 AM)\DV0101EN - Box Plots 342 - YouTube 059.jpg"/>
          <p:cNvPicPr>
            <a:picLocks noChangeAspect="1" noChangeArrowheads="1"/>
          </p:cNvPicPr>
          <p:nvPr/>
        </p:nvPicPr>
        <p:blipFill>
          <a:blip r:embed="rId3"/>
          <a:srcRect l="32458" t="27052" r="31574" b="13532"/>
          <a:stretch>
            <a:fillRect/>
          </a:stretch>
        </p:blipFill>
        <p:spPr bwMode="auto">
          <a:xfrm>
            <a:off x="1986474" y="1355834"/>
            <a:ext cx="5376041" cy="49954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384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- Recap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95C6-1635-4A32-A8D8-BA830D0E3C30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37</a:t>
            </a:fld>
            <a:endParaRPr lang="id-ID" dirty="0"/>
          </a:p>
        </p:txBody>
      </p:sp>
      <p:pic>
        <p:nvPicPr>
          <p:cNvPr id="9" name="Picture 2" descr="D:\DTY_PROJECTS\2019_Digital Talent\Matplotlib - extract iamge\DV0101EN - Bar Charts 330 - YouTube (5-24-2019 11-42-58 AM)\DV0101EN - Bar Charts 330 - YouTube 056.jpg"/>
          <p:cNvPicPr>
            <a:picLocks noChangeAspect="1" noChangeArrowheads="1"/>
          </p:cNvPicPr>
          <p:nvPr/>
        </p:nvPicPr>
        <p:blipFill>
          <a:blip r:embed="rId3"/>
          <a:srcRect l="9072" t="32026" r="9170" b="27975"/>
          <a:stretch>
            <a:fillRect/>
          </a:stretch>
        </p:blipFill>
        <p:spPr bwMode="auto">
          <a:xfrm>
            <a:off x="31532" y="1923396"/>
            <a:ext cx="9051630" cy="2490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395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- Processed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EAE90-98D4-4E6F-9CFC-6C252F673A89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38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Bar Charts 330 - YouTube (5-24-2019 11-42-58 AM)\DV0101EN - Bar Charts 330 - YouTube 107.jpg"/>
          <p:cNvPicPr>
            <a:picLocks noChangeAspect="1" noChangeArrowheads="1"/>
          </p:cNvPicPr>
          <p:nvPr/>
        </p:nvPicPr>
        <p:blipFill>
          <a:blip r:embed="rId3"/>
          <a:srcRect l="8788" t="29075" r="9433" b="26665"/>
          <a:stretch>
            <a:fillRect/>
          </a:stretch>
        </p:blipFill>
        <p:spPr bwMode="auto">
          <a:xfrm>
            <a:off x="78830" y="1718440"/>
            <a:ext cx="8907316" cy="27116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394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- Processed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2C2D3-37BB-4387-AEB7-C37C410E81D9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39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Bar Charts 330 - YouTube (5-24-2019 11-42-58 AM)\DV0101EN - Bar Charts 330 - YouTube 123.jpg"/>
          <p:cNvPicPr>
            <a:picLocks noChangeAspect="1" noChangeArrowheads="1"/>
          </p:cNvPicPr>
          <p:nvPr/>
        </p:nvPicPr>
        <p:blipFill>
          <a:blip r:embed="rId3"/>
          <a:srcRect l="8779" t="28883" r="9600" b="16772"/>
          <a:stretch>
            <a:fillRect/>
          </a:stretch>
        </p:blipFill>
        <p:spPr bwMode="auto">
          <a:xfrm>
            <a:off x="394138" y="1970690"/>
            <a:ext cx="8292662" cy="3105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248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Plots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F6826-F6E9-40F8-8CA9-BD57EEB4497A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03149" y="2159873"/>
            <a:ext cx="8814723" cy="1844568"/>
          </a:xfrm>
        </p:spPr>
        <p:txBody>
          <a:bodyPr anchor="ctr">
            <a:normAutofit/>
          </a:bodyPr>
          <a:lstStyle/>
          <a:p>
            <a:pPr marL="393700" indent="-393700"/>
            <a:r>
              <a:rPr lang="en-US" dirty="0" err="1" smtClean="0"/>
              <a:t>Dikenal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diagram area (area chart)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grafik</a:t>
            </a:r>
            <a:r>
              <a:rPr lang="en-US" dirty="0" smtClean="0"/>
              <a:t> area (area graph)</a:t>
            </a:r>
          </a:p>
          <a:p>
            <a:pPr marL="393700" indent="-393700"/>
            <a:r>
              <a:rPr lang="en-US" dirty="0" err="1" smtClean="0"/>
              <a:t>biasanya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mewakili</a:t>
            </a:r>
            <a:r>
              <a:rPr lang="en-US" dirty="0" smtClean="0"/>
              <a:t> total </a:t>
            </a:r>
            <a:r>
              <a:rPr lang="en-US" dirty="0" err="1" smtClean="0"/>
              <a:t>terakumulasi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angka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persentase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endParaRPr lang="en-US" dirty="0" smtClean="0"/>
          </a:p>
          <a:p>
            <a:pPr marL="393700" indent="-393700"/>
            <a:r>
              <a:rPr lang="en-US" dirty="0" err="1" smtClean="0"/>
              <a:t>Didasari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line plots</a:t>
            </a: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Plots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C926A-8C97-4E93-8303-586C4FD031AE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40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Box Plots 342 - YouTube (5-24-2019 11-43-01 AM)\DV0101EN - Box Plots 342 - YouTube 197.jpg"/>
          <p:cNvPicPr>
            <a:picLocks noChangeAspect="1" noChangeArrowheads="1"/>
          </p:cNvPicPr>
          <p:nvPr/>
        </p:nvPicPr>
        <p:blipFill>
          <a:blip r:embed="rId3"/>
          <a:srcRect l="9749" t="33346" r="49698" b="30468"/>
          <a:stretch>
            <a:fillRect/>
          </a:stretch>
        </p:blipFill>
        <p:spPr bwMode="auto">
          <a:xfrm>
            <a:off x="709449" y="1860332"/>
            <a:ext cx="7173310" cy="36003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676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Plots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73A48-EB06-4F50-B025-311EEAEAA87D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41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Box Plots 342 - YouTube (5-24-2019 11-43-01 AM)\DV0101EN - Box Plots 342 - YouTube 224.jpg"/>
          <p:cNvPicPr>
            <a:picLocks noChangeAspect="1" noChangeArrowheads="1"/>
          </p:cNvPicPr>
          <p:nvPr/>
        </p:nvPicPr>
        <p:blipFill>
          <a:blip r:embed="rId3"/>
          <a:srcRect l="10175" t="29008" r="12378" b="22138"/>
          <a:stretch>
            <a:fillRect/>
          </a:stretch>
        </p:blipFill>
        <p:spPr bwMode="auto">
          <a:xfrm>
            <a:off x="126128" y="1923393"/>
            <a:ext cx="8797160" cy="31215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66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Scatter Plots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7581" y="2473036"/>
            <a:ext cx="6188745" cy="361695"/>
          </a:xfrm>
        </p:spPr>
        <p:txBody>
          <a:bodyPr>
            <a:normAutofit lnSpcReduction="10000"/>
          </a:bodyPr>
          <a:lstStyle/>
          <a:p>
            <a:r>
              <a:rPr lang="en-GB" dirty="0" err="1" smtClean="0"/>
              <a:t>Bagian</a:t>
            </a:r>
            <a:r>
              <a:rPr lang="en-GB" dirty="0" smtClean="0"/>
              <a:t> 6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9551C-EB3A-4828-A48A-75F905BE0F5D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Visualisasi dengan Matplotlib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42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809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Plots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4A69-A425-45AB-A1E8-8E385F0F3207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43</a:t>
            </a:fld>
            <a:endParaRPr lang="id-ID" dirty="0"/>
          </a:p>
        </p:txBody>
      </p:sp>
      <p:pic>
        <p:nvPicPr>
          <p:cNvPr id="8" name="Picture 2" descr="D:\DTY_PROJECTS\2019_Digital Talent\Matplotlib - extract iamge\DV0101EN - Scatter Plots 417 - YouTube (5-24-2019 11-43-00 AM)\DV0101EN - Scatter Plots 417 - YouTube 053.jpg"/>
          <p:cNvPicPr>
            <a:picLocks noChangeAspect="1" noChangeArrowheads="1"/>
          </p:cNvPicPr>
          <p:nvPr/>
        </p:nvPicPr>
        <p:blipFill>
          <a:blip r:embed="rId3"/>
          <a:srcRect l="28783" t="25805" r="37895" b="9089"/>
          <a:stretch>
            <a:fillRect/>
          </a:stretch>
        </p:blipFill>
        <p:spPr bwMode="auto">
          <a:xfrm>
            <a:off x="2475185" y="1261223"/>
            <a:ext cx="4619297" cy="50768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516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- Recap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CF57-FBD2-45DC-B5FA-CB41BE114679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44</a:t>
            </a:fld>
            <a:endParaRPr lang="id-ID" dirty="0"/>
          </a:p>
        </p:txBody>
      </p:sp>
      <p:pic>
        <p:nvPicPr>
          <p:cNvPr id="9" name="Picture 2" descr="D:\DTY_PROJECTS\2019_Digital Talent\Matplotlib - extract iamge\DV0101EN - Bar Charts 330 - YouTube (5-24-2019 11-42-58 AM)\DV0101EN - Bar Charts 330 - YouTube 056.jpg"/>
          <p:cNvPicPr>
            <a:picLocks noChangeAspect="1" noChangeArrowheads="1"/>
          </p:cNvPicPr>
          <p:nvPr/>
        </p:nvPicPr>
        <p:blipFill>
          <a:blip r:embed="rId3"/>
          <a:srcRect l="9072" t="32026" r="9170" b="27975"/>
          <a:stretch>
            <a:fillRect/>
          </a:stretch>
        </p:blipFill>
        <p:spPr bwMode="auto">
          <a:xfrm>
            <a:off x="31532" y="1923396"/>
            <a:ext cx="9051630" cy="2490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755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- Processed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1A8ED-A6F4-42AB-A1C2-5371FAA56A2A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45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Bar Charts 330 - YouTube (5-24-2019 11-42-58 AM)\DV0101EN - Bar Charts 330 - YouTube 107.jpg"/>
          <p:cNvPicPr>
            <a:picLocks noChangeAspect="1" noChangeArrowheads="1"/>
          </p:cNvPicPr>
          <p:nvPr/>
        </p:nvPicPr>
        <p:blipFill>
          <a:blip r:embed="rId3"/>
          <a:srcRect l="8788" t="29075" r="9433" b="26665"/>
          <a:stretch>
            <a:fillRect/>
          </a:stretch>
        </p:blipFill>
        <p:spPr bwMode="auto">
          <a:xfrm>
            <a:off x="78830" y="1718440"/>
            <a:ext cx="8907316" cy="27116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56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- Processed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E7BD5-26CB-4FA8-9795-D891212B350E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46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Bar Charts 330 - YouTube (5-24-2019 11-42-58 AM)\DV0101EN - Bar Charts 330 - YouTube 123.jpg"/>
          <p:cNvPicPr>
            <a:picLocks noChangeAspect="1" noChangeArrowheads="1"/>
          </p:cNvPicPr>
          <p:nvPr/>
        </p:nvPicPr>
        <p:blipFill>
          <a:blip r:embed="rId3"/>
          <a:srcRect l="8779" t="28883" r="9600" b="16772"/>
          <a:stretch>
            <a:fillRect/>
          </a:stretch>
        </p:blipFill>
        <p:spPr bwMode="auto">
          <a:xfrm>
            <a:off x="394138" y="1970690"/>
            <a:ext cx="8292662" cy="3105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340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Plots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7C7B5-F1C8-4E8A-9268-66E9CF931570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47</a:t>
            </a:fld>
            <a:endParaRPr lang="id-ID" dirty="0"/>
          </a:p>
        </p:txBody>
      </p:sp>
      <p:pic>
        <p:nvPicPr>
          <p:cNvPr id="9" name="Picture 2" descr="D:\DTY_PROJECTS\2019_Digital Talent\Matplotlib - extract iamge\DV0101EN - Scatter Plots 417 - YouTube (5-24-2019 11-43-00 AM)\DV0101EN - Scatter Plots 417 - YouTube 221.jpg"/>
          <p:cNvPicPr>
            <a:picLocks noChangeAspect="1" noChangeArrowheads="1"/>
          </p:cNvPicPr>
          <p:nvPr/>
        </p:nvPicPr>
        <p:blipFill>
          <a:blip r:embed="rId3"/>
          <a:srcRect l="10115" t="27191" r="17949" b="21315"/>
          <a:stretch>
            <a:fillRect/>
          </a:stretch>
        </p:blipFill>
        <p:spPr bwMode="auto">
          <a:xfrm>
            <a:off x="78809" y="1749969"/>
            <a:ext cx="8986361" cy="36184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634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Plots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62125-E52F-4EE1-869B-6B67FB001469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48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Scatter Plots 417 - YouTube (5-24-2019 11-43-00 AM)\DV0101EN - Scatter Plots 417 - YouTube 257.jpg"/>
          <p:cNvPicPr>
            <a:picLocks noChangeAspect="1" noChangeArrowheads="1"/>
          </p:cNvPicPr>
          <p:nvPr/>
        </p:nvPicPr>
        <p:blipFill>
          <a:blip r:embed="rId3"/>
          <a:srcRect l="10479" t="31693" r="9803" b="22002"/>
          <a:stretch>
            <a:fillRect/>
          </a:stretch>
        </p:blipFill>
        <p:spPr bwMode="auto">
          <a:xfrm>
            <a:off x="141874" y="2065283"/>
            <a:ext cx="8781871" cy="28693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843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xmlns="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xmlns="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xmlns="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xmlns="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E218C-E296-4AD0-8EC6-CE958D220B00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27/06/2019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Visualisasi dengan Matplotlib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06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-  Recap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49110-04C1-400D-8D92-818F61C1E4E4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  <p:pic>
        <p:nvPicPr>
          <p:cNvPr id="9" name="Picture 2" descr="D:\DTY_PROJECTS\2019_Digital Talent\Matplotlib - extract iamge\DV0101EN - Area Plots 445 - YouTube (5-24-2019 11-43-00 AM)\DV0101EN - Area Plots 445 - YouTube 040.jpg"/>
          <p:cNvPicPr>
            <a:picLocks noChangeAspect="1" noChangeArrowheads="1"/>
          </p:cNvPicPr>
          <p:nvPr/>
        </p:nvPicPr>
        <p:blipFill>
          <a:blip r:embed="rId3"/>
          <a:srcRect l="9110" t="31733" r="9086" b="28656"/>
          <a:stretch>
            <a:fillRect/>
          </a:stretch>
        </p:blipFill>
        <p:spPr bwMode="auto">
          <a:xfrm>
            <a:off x="47298" y="2049526"/>
            <a:ext cx="9029586" cy="24594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- Processed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B57FD-1335-42D3-A67E-E838F6AAD76B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Area Plots 445 - YouTube (5-24-2019 11-43-00 AM)\DV0101EN - Area Plots 445 - YouTube 077.jpg"/>
          <p:cNvPicPr>
            <a:picLocks noChangeAspect="1" noChangeArrowheads="1"/>
          </p:cNvPicPr>
          <p:nvPr/>
        </p:nvPicPr>
        <p:blipFill>
          <a:blip r:embed="rId3"/>
          <a:srcRect l="8679" t="28951" r="9395" b="26323"/>
          <a:stretch>
            <a:fillRect/>
          </a:stretch>
        </p:blipFill>
        <p:spPr bwMode="auto">
          <a:xfrm>
            <a:off x="78829" y="1813037"/>
            <a:ext cx="8984323" cy="27589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- Processed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EB520-001F-4E90-A7D9-AF5EC298B0E3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Area Plots 445 - YouTube (5-24-2019 11-43-00 AM)\DV0101EN - Area Plots 445 - YouTube 103.jpg"/>
          <p:cNvPicPr>
            <a:picLocks noChangeAspect="1" noChangeArrowheads="1"/>
          </p:cNvPicPr>
          <p:nvPr/>
        </p:nvPicPr>
        <p:blipFill>
          <a:blip r:embed="rId3"/>
          <a:srcRect l="8560" t="28602" r="9631" b="17040"/>
          <a:stretch>
            <a:fillRect/>
          </a:stretch>
        </p:blipFill>
        <p:spPr bwMode="auto">
          <a:xfrm>
            <a:off x="157654" y="1671151"/>
            <a:ext cx="8858031" cy="3310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Membangun</a:t>
            </a:r>
            <a:r>
              <a:rPr lang="en-US" dirty="0" smtClean="0"/>
              <a:t> Area Plots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3104C-6114-42EE-9629-2D01458560B4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8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Area Plots 445 - YouTube (5-24-2019 11-43-00 AM)\DV0101EN - Area Plots 445 - YouTube 189.jpg"/>
          <p:cNvPicPr>
            <a:picLocks noChangeAspect="1" noChangeArrowheads="1"/>
          </p:cNvPicPr>
          <p:nvPr/>
        </p:nvPicPr>
        <p:blipFill>
          <a:blip r:embed="rId3"/>
          <a:srcRect l="10551" t="23482" r="14066" b="15757"/>
          <a:stretch>
            <a:fillRect/>
          </a:stretch>
        </p:blipFill>
        <p:spPr bwMode="auto">
          <a:xfrm>
            <a:off x="236479" y="1545020"/>
            <a:ext cx="8727910" cy="39571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Membangun</a:t>
            </a:r>
            <a:r>
              <a:rPr lang="en-US" dirty="0" smtClean="0"/>
              <a:t> Area Plots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E8F7B-A7DC-4076-BEDC-815DCAE77ADD}" type="datetime1">
              <a:rPr lang="id-ID" smtClean="0"/>
              <a:t>27/06/2019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Visualisasi dengan Matplotlib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9</a:t>
            </a:fld>
            <a:endParaRPr lang="id-ID" dirty="0"/>
          </a:p>
        </p:txBody>
      </p:sp>
      <p:pic>
        <p:nvPicPr>
          <p:cNvPr id="7" name="Picture 2" descr="D:\DTY_PROJECTS\2019_Digital Talent\Matplotlib - extract iamge\DV0101EN - Area Plots 445 - YouTube (5-24-2019 11-43-00 AM)\DV0101EN - Area Plots 445 - YouTube 232.jpg"/>
          <p:cNvPicPr>
            <a:picLocks noChangeAspect="1" noChangeArrowheads="1"/>
          </p:cNvPicPr>
          <p:nvPr/>
        </p:nvPicPr>
        <p:blipFill>
          <a:blip r:embed="rId3"/>
          <a:srcRect l="12685" t="23363" r="12243" b="15769"/>
          <a:stretch>
            <a:fillRect/>
          </a:stretch>
        </p:blipFill>
        <p:spPr bwMode="auto">
          <a:xfrm>
            <a:off x="220710" y="1639616"/>
            <a:ext cx="8686800" cy="3961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2656</TotalTime>
  <Words>1418</Words>
  <Application>Microsoft Office PowerPoint</Application>
  <PresentationFormat>On-screen Show (4:3)</PresentationFormat>
  <Paragraphs>371</Paragraphs>
  <Slides>49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Calibri</vt:lpstr>
      <vt:lpstr>Calibri Light</vt:lpstr>
      <vt:lpstr>Courier New</vt:lpstr>
      <vt:lpstr>HP Simplified</vt:lpstr>
      <vt:lpstr>Product Sans</vt:lpstr>
      <vt:lpstr>Segoe UI Light</vt:lpstr>
      <vt:lpstr>Office Theme</vt:lpstr>
      <vt:lpstr>1_Office Theme</vt:lpstr>
      <vt:lpstr>PowerPoint Presentation</vt:lpstr>
      <vt:lpstr>Visualisasi dengan Matplotlib</vt:lpstr>
      <vt:lpstr>Area Plots</vt:lpstr>
      <vt:lpstr>Area Plots</vt:lpstr>
      <vt:lpstr>Dataset -  Recap</vt:lpstr>
      <vt:lpstr>Dataset - Processed</vt:lpstr>
      <vt:lpstr>Dataset - Processed</vt:lpstr>
      <vt:lpstr>Membangun Area Plots</vt:lpstr>
      <vt:lpstr>Membangun Area Plots</vt:lpstr>
      <vt:lpstr>Area Plots</vt:lpstr>
      <vt:lpstr>Area Plots</vt:lpstr>
      <vt:lpstr>Histogram</vt:lpstr>
      <vt:lpstr>Histograms</vt:lpstr>
      <vt:lpstr>Dataset - Recap</vt:lpstr>
      <vt:lpstr>Dataset - Processed</vt:lpstr>
      <vt:lpstr>Dataset - Processed</vt:lpstr>
      <vt:lpstr>Histograms</vt:lpstr>
      <vt:lpstr>Histograms</vt:lpstr>
      <vt:lpstr>Bar Charts</vt:lpstr>
      <vt:lpstr>Bar Charts</vt:lpstr>
      <vt:lpstr>Dataset - Recap</vt:lpstr>
      <vt:lpstr>Dataset - Processed</vt:lpstr>
      <vt:lpstr>Dataset - Processed</vt:lpstr>
      <vt:lpstr>Bar Charts</vt:lpstr>
      <vt:lpstr>Bar Charts</vt:lpstr>
      <vt:lpstr>Pie Charts</vt:lpstr>
      <vt:lpstr>Pie Charts</vt:lpstr>
      <vt:lpstr>Dataset - Recap</vt:lpstr>
      <vt:lpstr>Dataset - Processed</vt:lpstr>
      <vt:lpstr>Dataset - Processed</vt:lpstr>
      <vt:lpstr>Pie Charts</vt:lpstr>
      <vt:lpstr>Pie Charts</vt:lpstr>
      <vt:lpstr>Pie Charts</vt:lpstr>
      <vt:lpstr>Pie Charts</vt:lpstr>
      <vt:lpstr>Box Plots</vt:lpstr>
      <vt:lpstr>Box Plots</vt:lpstr>
      <vt:lpstr>Dataset - Recap</vt:lpstr>
      <vt:lpstr>Dataset - Processed</vt:lpstr>
      <vt:lpstr>Dataset - Processed</vt:lpstr>
      <vt:lpstr>Box Plots</vt:lpstr>
      <vt:lpstr>Box Plots</vt:lpstr>
      <vt:lpstr>Scatter Plots</vt:lpstr>
      <vt:lpstr>Scatter Plots</vt:lpstr>
      <vt:lpstr>Dataset - Recap</vt:lpstr>
      <vt:lpstr>Dataset - Processed</vt:lpstr>
      <vt:lpstr>Dataset - Processed</vt:lpstr>
      <vt:lpstr>Scatter Plots</vt:lpstr>
      <vt:lpstr>Scatter Plots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334</cp:revision>
  <dcterms:created xsi:type="dcterms:W3CDTF">2019-04-17T03:34:48Z</dcterms:created>
  <dcterms:modified xsi:type="dcterms:W3CDTF">2019-06-27T16:35:11Z</dcterms:modified>
</cp:coreProperties>
</file>